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85" r:id="rId1"/>
  </p:sldMasterIdLst>
  <p:sldIdLst>
    <p:sldId id="256" r:id="rId2"/>
    <p:sldId id="257" r:id="rId3"/>
    <p:sldId id="258" r:id="rId4"/>
    <p:sldId id="259" r:id="rId5"/>
    <p:sldId id="260" r:id="rId6"/>
    <p:sldId id="261" r:id="rId7"/>
    <p:sldId id="262" r:id="rId8"/>
    <p:sldId id="264" r:id="rId9"/>
    <p:sldId id="265" r:id="rId10"/>
  </p:sldIdLst>
  <p:sldSz cx="18288000" cy="10287000"/>
  <p:notesSz cx="6858000" cy="9144000"/>
  <p:embeddedFontLst>
    <p:embeddedFont>
      <p:font typeface="Calibri (MS) Bold Italics" panose="020B0604020202020204" charset="0"/>
      <p:regular r:id="rId11"/>
    </p:embeddedFont>
    <p:embeddedFont>
      <p:font typeface="Gill Sans MT" panose="020B0502020104020203" pitchFamily="34" charset="0"/>
      <p:regular r:id="rId12"/>
      <p:bold r:id="rId13"/>
      <p:italic r:id="rId14"/>
      <p:boldItalic r:id="rId15"/>
    </p:embeddedFont>
    <p:embeddedFont>
      <p:font typeface="Calibri (MS)" panose="020B0604020202020204" charset="0"/>
      <p:regular r:id="rId16"/>
    </p:embeddedFont>
    <p:embeddedFont>
      <p:font typeface="Calibri (MS) Bold" panose="020B0604020202020204" charset="0"/>
      <p:regular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1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US" smtClean="0"/>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pPr/>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8178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605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435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558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423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2222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4074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6377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4986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US" smtClean="0"/>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3604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smtClean="0"/>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285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76392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0.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304800" y="846395"/>
            <a:ext cx="17907000" cy="1526059"/>
          </a:xfrm>
          <a:prstGeom prst="rect">
            <a:avLst/>
          </a:prstGeom>
        </p:spPr>
        <p:txBody>
          <a:bodyPr wrap="square" lIns="0" tIns="0" rIns="0" bIns="0" rtlCol="0" anchor="t">
            <a:spAutoFit/>
          </a:bodyPr>
          <a:lstStyle/>
          <a:p>
            <a:pPr lvl="0" algn="ctr">
              <a:lnSpc>
                <a:spcPts val="11920"/>
              </a:lnSpc>
              <a:spcBef>
                <a:spcPct val="0"/>
              </a:spcBef>
            </a:pPr>
            <a:r>
              <a:rPr lang="en-US" sz="8514" b="1" i="1" dirty="0" smtClean="0">
                <a:solidFill>
                  <a:srgbClr val="1E295D"/>
                </a:solidFill>
                <a:latin typeface="Calibri (MS) Bold Italics"/>
                <a:ea typeface="Calibri (MS) Bold Italics"/>
                <a:cs typeface="Calibri (MS) Bold Italics"/>
                <a:sym typeface="Calibri (MS) Bold Italics"/>
              </a:rPr>
              <a:t> </a:t>
            </a:r>
            <a:r>
              <a:rPr lang="en-US" sz="8514" b="1" i="1" dirty="0">
                <a:solidFill>
                  <a:srgbClr val="1E295D"/>
                </a:solidFill>
                <a:latin typeface="Calibri (MS) Bold Italics"/>
                <a:ea typeface="Calibri (MS) Bold Italics"/>
                <a:cs typeface="Calibri (MS) Bold Italics"/>
                <a:sym typeface="Calibri (MS) Bold Italics"/>
              </a:rPr>
              <a:t>Global Electronics </a:t>
            </a:r>
            <a:r>
              <a:rPr lang="en-US" sz="8514" b="1" i="1" dirty="0" smtClean="0">
                <a:solidFill>
                  <a:srgbClr val="1E295D"/>
                </a:solidFill>
                <a:latin typeface="Calibri (MS) Bold Italics"/>
                <a:ea typeface="Calibri (MS) Bold Italics"/>
                <a:cs typeface="Calibri (MS) Bold Italics"/>
                <a:sym typeface="Calibri (MS) Bold Italics"/>
              </a:rPr>
              <a:t>Retailer Analysis </a:t>
            </a:r>
            <a:endParaRPr lang="en-US" sz="8514" b="1" i="1" dirty="0">
              <a:solidFill>
                <a:srgbClr val="1E295D"/>
              </a:solidFill>
              <a:latin typeface="Calibri (MS) Bold Italics"/>
              <a:ea typeface="Calibri (MS) Bold Italics"/>
              <a:cs typeface="Calibri (MS) Bold Italics"/>
              <a:sym typeface="Calibri (MS) Bold Italics"/>
            </a:endParaRPr>
          </a:p>
        </p:txBody>
      </p:sp>
      <p:sp>
        <p:nvSpPr>
          <p:cNvPr id="8" name="Freeform 8"/>
          <p:cNvSpPr/>
          <p:nvPr/>
        </p:nvSpPr>
        <p:spPr>
          <a:xfrm>
            <a:off x="0" y="0"/>
            <a:ext cx="1413505" cy="1179894"/>
          </a:xfrm>
          <a:custGeom>
            <a:avLst/>
            <a:gdLst/>
            <a:ahLst/>
            <a:cxnLst/>
            <a:rect l="l" t="t" r="r" b="b"/>
            <a:pathLst>
              <a:path w="1413505" h="1179894">
                <a:moveTo>
                  <a:pt x="0" y="0"/>
                </a:moveTo>
                <a:lnTo>
                  <a:pt x="1413505" y="0"/>
                </a:lnTo>
                <a:lnTo>
                  <a:pt x="1413505" y="1179894"/>
                </a:lnTo>
                <a:lnTo>
                  <a:pt x="0" y="1179894"/>
                </a:lnTo>
                <a:lnTo>
                  <a:pt x="0" y="0"/>
                </a:lnTo>
                <a:close/>
              </a:path>
            </a:pathLst>
          </a:custGeom>
          <a:blipFill>
            <a:blip r:embed="rId2"/>
            <a:stretch>
              <a:fillRect l="-9156"/>
            </a:stretch>
          </a:blipFill>
        </p:spPr>
      </p:sp>
      <p:sp>
        <p:nvSpPr>
          <p:cNvPr id="9" name="TextBox 9"/>
          <p:cNvSpPr txBox="1"/>
          <p:nvPr/>
        </p:nvSpPr>
        <p:spPr>
          <a:xfrm>
            <a:off x="381000" y="7962900"/>
            <a:ext cx="17324556" cy="1192634"/>
          </a:xfrm>
          <a:prstGeom prst="rect">
            <a:avLst/>
          </a:prstGeom>
        </p:spPr>
        <p:txBody>
          <a:bodyPr wrap="square" lIns="0" tIns="0" rIns="0" bIns="0" rtlCol="0" anchor="t">
            <a:spAutoFit/>
          </a:bodyPr>
          <a:lstStyle/>
          <a:p>
            <a:pPr>
              <a:lnSpc>
                <a:spcPts val="3099"/>
              </a:lnSpc>
            </a:pPr>
            <a:r>
              <a:rPr lang="en-US" sz="2400" b="1" dirty="0">
                <a:solidFill>
                  <a:srgbClr val="0D3330"/>
                </a:solidFill>
                <a:latin typeface="Calibri (MS) Bold"/>
                <a:ea typeface="Calibri (MS) Bold"/>
                <a:cs typeface="Calibri (MS) Bold"/>
                <a:sym typeface="Calibri (MS) Bold"/>
              </a:rPr>
              <a:t>Supervised by: </a:t>
            </a:r>
            <a:r>
              <a:rPr lang="en-US" sz="2400" b="1" dirty="0" err="1">
                <a:solidFill>
                  <a:srgbClr val="0D3330"/>
                </a:solidFill>
                <a:latin typeface="Calibri (MS) Bold"/>
                <a:ea typeface="Calibri (MS) Bold"/>
                <a:cs typeface="Calibri (MS) Bold"/>
                <a:sym typeface="Calibri (MS) Bold"/>
              </a:rPr>
              <a:t>Mennatallah</a:t>
            </a:r>
            <a:r>
              <a:rPr lang="en-US" sz="2400" b="1" dirty="0">
                <a:solidFill>
                  <a:srgbClr val="0D3330"/>
                </a:solidFill>
                <a:latin typeface="Calibri (MS) Bold"/>
                <a:ea typeface="Calibri (MS) Bold"/>
                <a:cs typeface="Calibri (MS) Bold"/>
                <a:sym typeface="Calibri (MS) Bold"/>
              </a:rPr>
              <a:t> </a:t>
            </a:r>
            <a:r>
              <a:rPr lang="en-US" sz="2400" b="1" dirty="0" err="1">
                <a:solidFill>
                  <a:srgbClr val="0D3330"/>
                </a:solidFill>
                <a:latin typeface="Calibri (MS) Bold"/>
                <a:ea typeface="Calibri (MS) Bold"/>
                <a:cs typeface="Calibri (MS) Bold"/>
                <a:sym typeface="Calibri (MS) Bold"/>
              </a:rPr>
              <a:t>Selim</a:t>
            </a:r>
            <a:r>
              <a:rPr lang="en-US" sz="2400" b="1" dirty="0">
                <a:solidFill>
                  <a:srgbClr val="0D3330"/>
                </a:solidFill>
                <a:latin typeface="Calibri (MS) Bold"/>
                <a:ea typeface="Calibri (MS) Bold"/>
                <a:cs typeface="Calibri (MS) Bold"/>
                <a:sym typeface="Calibri (MS) Bold"/>
              </a:rPr>
              <a:t> Mohamed </a:t>
            </a:r>
          </a:p>
          <a:p>
            <a:pPr algn="l">
              <a:lnSpc>
                <a:spcPts val="3099"/>
              </a:lnSpc>
            </a:pPr>
            <a:r>
              <a:rPr lang="en-US" sz="2400" b="1" dirty="0" smtClean="0">
                <a:solidFill>
                  <a:srgbClr val="0D3330"/>
                </a:solidFill>
                <a:latin typeface="Calibri (MS) Bold"/>
                <a:ea typeface="Calibri (MS) Bold"/>
                <a:cs typeface="Calibri (MS) Bold"/>
                <a:sym typeface="Calibri (MS) Bold"/>
              </a:rPr>
              <a:t>Prepared </a:t>
            </a:r>
            <a:r>
              <a:rPr lang="en-US" sz="2400" b="1" dirty="0">
                <a:solidFill>
                  <a:srgbClr val="0D3330"/>
                </a:solidFill>
                <a:latin typeface="Calibri (MS) Bold"/>
                <a:ea typeface="Calibri (MS) Bold"/>
                <a:cs typeface="Calibri (MS) Bold"/>
                <a:sym typeface="Calibri (MS) Bold"/>
              </a:rPr>
              <a:t>By:(United Group Team)</a:t>
            </a:r>
          </a:p>
          <a:p>
            <a:pPr algn="l">
              <a:lnSpc>
                <a:spcPts val="3099"/>
              </a:lnSpc>
            </a:pPr>
            <a:endParaRPr lang="en-US" sz="2400" dirty="0">
              <a:solidFill>
                <a:srgbClr val="0D3330"/>
              </a:solidFill>
              <a:latin typeface="Calibri (MS)"/>
              <a:ea typeface="Calibri (MS)"/>
              <a:cs typeface="Calibri (MS)"/>
              <a:sym typeface="Calibri (MS)"/>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130461"/>
            <a:ext cx="17324556" cy="560384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143500"/>
            <a:chOff x="0" y="0"/>
            <a:chExt cx="4816593" cy="1354667"/>
          </a:xfrm>
          <a:solidFill>
            <a:srgbClr val="CCFFCC"/>
          </a:solidFill>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grpFill/>
          </p:spPr>
        </p:sp>
        <p:sp>
          <p:nvSpPr>
            <p:cNvPr id="4" name="TextBox 4"/>
            <p:cNvSpPr txBox="1"/>
            <p:nvPr/>
          </p:nvSpPr>
          <p:spPr>
            <a:xfrm>
              <a:off x="0" y="-104775"/>
              <a:ext cx="4816593" cy="1459442"/>
            </a:xfrm>
            <a:prstGeom prst="rect">
              <a:avLst/>
            </a:prstGeom>
            <a:grpFill/>
          </p:spPr>
          <p:txBody>
            <a:bodyPr lIns="50800" tIns="50800" rIns="50800" bIns="50800" rtlCol="0" anchor="ctr"/>
            <a:lstStyle/>
            <a:p>
              <a:pPr algn="ctr">
                <a:lnSpc>
                  <a:spcPts val="3693"/>
                </a:lnSpc>
              </a:pPr>
              <a:endParaRPr/>
            </a:p>
          </p:txBody>
        </p:sp>
      </p:grpSp>
      <p:sp>
        <p:nvSpPr>
          <p:cNvPr id="5" name="AutoShape 5"/>
          <p:cNvSpPr/>
          <p:nvPr/>
        </p:nvSpPr>
        <p:spPr>
          <a:xfrm>
            <a:off x="9144329" y="455101"/>
            <a:ext cx="8114971" cy="0"/>
          </a:xfrm>
          <a:prstGeom prst="line">
            <a:avLst/>
          </a:prstGeom>
          <a:ln w="76200" cap="flat">
            <a:solidFill>
              <a:srgbClr val="7C92C0"/>
            </a:solidFill>
            <a:prstDash val="solid"/>
            <a:headEnd type="none" w="sm" len="sm"/>
            <a:tailEnd type="none" w="sm" len="sm"/>
          </a:ln>
        </p:spPr>
      </p:sp>
      <p:sp>
        <p:nvSpPr>
          <p:cNvPr id="6" name="Freeform 6"/>
          <p:cNvSpPr/>
          <p:nvPr/>
        </p:nvSpPr>
        <p:spPr>
          <a:xfrm>
            <a:off x="5632336" y="272392"/>
            <a:ext cx="2968854" cy="441617"/>
          </a:xfrm>
          <a:custGeom>
            <a:avLst/>
            <a:gdLst/>
            <a:ahLst/>
            <a:cxnLst/>
            <a:rect l="l" t="t" r="r" b="b"/>
            <a:pathLst>
              <a:path w="2968854" h="441617">
                <a:moveTo>
                  <a:pt x="0" y="0"/>
                </a:moveTo>
                <a:lnTo>
                  <a:pt x="2968853" y="0"/>
                </a:lnTo>
                <a:lnTo>
                  <a:pt x="2968853" y="441617"/>
                </a:lnTo>
                <a:lnTo>
                  <a:pt x="0" y="4416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AutoShape 7"/>
          <p:cNvSpPr/>
          <p:nvPr/>
        </p:nvSpPr>
        <p:spPr>
          <a:xfrm>
            <a:off x="1028700" y="9817723"/>
            <a:ext cx="8114971" cy="0"/>
          </a:xfrm>
          <a:prstGeom prst="line">
            <a:avLst/>
          </a:prstGeom>
          <a:ln w="76200" cap="flat">
            <a:solidFill>
              <a:srgbClr val="7C92C0"/>
            </a:solidFill>
            <a:prstDash val="solid"/>
            <a:headEnd type="none" w="sm" len="sm"/>
            <a:tailEnd type="none" w="sm" len="sm"/>
          </a:ln>
        </p:spPr>
      </p:sp>
      <p:sp>
        <p:nvSpPr>
          <p:cNvPr id="8" name="Freeform 8"/>
          <p:cNvSpPr/>
          <p:nvPr/>
        </p:nvSpPr>
        <p:spPr>
          <a:xfrm>
            <a:off x="9603642" y="9558814"/>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0" y="0"/>
            <a:ext cx="1413505" cy="1179894"/>
          </a:xfrm>
          <a:custGeom>
            <a:avLst/>
            <a:gdLst/>
            <a:ahLst/>
            <a:cxnLst/>
            <a:rect l="l" t="t" r="r" b="b"/>
            <a:pathLst>
              <a:path w="1413505" h="1179894">
                <a:moveTo>
                  <a:pt x="0" y="0"/>
                </a:moveTo>
                <a:lnTo>
                  <a:pt x="1413505" y="0"/>
                </a:lnTo>
                <a:lnTo>
                  <a:pt x="1413505" y="1179894"/>
                </a:lnTo>
                <a:lnTo>
                  <a:pt x="0" y="1179894"/>
                </a:lnTo>
                <a:lnTo>
                  <a:pt x="0" y="0"/>
                </a:lnTo>
                <a:close/>
              </a:path>
            </a:pathLst>
          </a:custGeom>
          <a:blipFill>
            <a:blip r:embed="rId4"/>
            <a:stretch>
              <a:fillRect l="-9156"/>
            </a:stretch>
          </a:blipFill>
        </p:spPr>
      </p:sp>
      <p:sp>
        <p:nvSpPr>
          <p:cNvPr id="11" name="TextBox 11"/>
          <p:cNvSpPr txBox="1"/>
          <p:nvPr/>
        </p:nvSpPr>
        <p:spPr>
          <a:xfrm>
            <a:off x="304800" y="1634995"/>
            <a:ext cx="12533907" cy="6155531"/>
          </a:xfrm>
          <a:prstGeom prst="rect">
            <a:avLst/>
          </a:prstGeom>
        </p:spPr>
        <p:txBody>
          <a:bodyPr lIns="0" tIns="0" rIns="0" bIns="0" rtlCol="0" anchor="t">
            <a:spAutoFit/>
          </a:bodyPr>
          <a:lstStyle/>
          <a:p>
            <a:pPr algn="l">
              <a:lnSpc>
                <a:spcPts val="3207"/>
              </a:lnSpc>
            </a:pPr>
            <a:r>
              <a:rPr lang="en-US" sz="2291" b="1" dirty="0">
                <a:solidFill>
                  <a:srgbClr val="000000"/>
                </a:solidFill>
                <a:latin typeface="Calibri (MS) Bold"/>
                <a:ea typeface="Calibri (MS) Bold"/>
                <a:cs typeface="Calibri (MS) Bold"/>
                <a:sym typeface="Calibri (MS) Bold"/>
              </a:rPr>
              <a:t>Project Name</a:t>
            </a:r>
          </a:p>
          <a:p>
            <a:pPr>
              <a:lnSpc>
                <a:spcPts val="3207"/>
              </a:lnSpc>
            </a:pPr>
            <a:r>
              <a:rPr lang="en-US" sz="2291" dirty="0">
                <a:solidFill>
                  <a:srgbClr val="000000"/>
                </a:solidFill>
                <a:latin typeface="Calibri (MS)"/>
                <a:ea typeface="Calibri (MS)"/>
                <a:cs typeface="Calibri (MS)"/>
                <a:sym typeface="Calibri (MS)"/>
              </a:rPr>
              <a:t>Global Electronics Retailer Data Analysis </a:t>
            </a:r>
          </a:p>
          <a:p>
            <a:pPr>
              <a:lnSpc>
                <a:spcPts val="3207"/>
              </a:lnSpc>
            </a:pPr>
            <a:r>
              <a:rPr lang="en-US" sz="2291" b="1" dirty="0">
                <a:solidFill>
                  <a:srgbClr val="000000"/>
                </a:solidFill>
                <a:latin typeface="Calibri (MS) Bold"/>
                <a:ea typeface="Calibri (MS) Bold"/>
                <a:cs typeface="Calibri (MS) Bold"/>
                <a:sym typeface="Calibri (MS) Bold"/>
              </a:rPr>
              <a:t>Prepared BY</a:t>
            </a:r>
            <a:r>
              <a:rPr lang="en-US" sz="2291" dirty="0">
                <a:solidFill>
                  <a:srgbClr val="000000"/>
                </a:solidFill>
                <a:latin typeface="Calibri (MS)"/>
                <a:ea typeface="Calibri (MS)"/>
                <a:cs typeface="Calibri (MS)"/>
                <a:sym typeface="Calibri (MS)"/>
              </a:rPr>
              <a:t> (United Group Team</a:t>
            </a:r>
            <a:r>
              <a:rPr lang="en-US" sz="2291" dirty="0" smtClean="0">
                <a:solidFill>
                  <a:srgbClr val="000000"/>
                </a:solidFill>
                <a:latin typeface="Calibri (MS)"/>
                <a:ea typeface="Calibri (MS)"/>
                <a:cs typeface="Calibri (MS)"/>
                <a:sym typeface="Calibri (MS)"/>
              </a:rPr>
              <a:t>)</a:t>
            </a:r>
          </a:p>
          <a:p>
            <a:pPr>
              <a:lnSpc>
                <a:spcPts val="3207"/>
              </a:lnSpc>
            </a:pPr>
            <a:r>
              <a:rPr lang="en-US" sz="2291" dirty="0">
                <a:solidFill>
                  <a:srgbClr val="000000"/>
                </a:solidFill>
                <a:latin typeface="Calibri (MS)"/>
                <a:ea typeface="Calibri (MS)"/>
                <a:cs typeface="Calibri (MS)"/>
                <a:sym typeface="Calibri (MS) Bold"/>
              </a:rPr>
              <a:t>Mr. </a:t>
            </a:r>
            <a:r>
              <a:rPr lang="en-US" sz="2291" dirty="0" smtClean="0">
                <a:solidFill>
                  <a:srgbClr val="000000"/>
                </a:solidFill>
                <a:latin typeface="Calibri (MS)"/>
                <a:ea typeface="Calibri (MS)"/>
                <a:cs typeface="Calibri (MS)"/>
                <a:sym typeface="Calibri (MS) Bold"/>
              </a:rPr>
              <a:t>   Maged </a:t>
            </a:r>
            <a:r>
              <a:rPr lang="en-US" sz="2291" dirty="0" err="1">
                <a:solidFill>
                  <a:srgbClr val="000000"/>
                </a:solidFill>
                <a:latin typeface="Calibri (MS)"/>
                <a:ea typeface="Calibri (MS)"/>
                <a:cs typeface="Calibri (MS)"/>
                <a:sym typeface="Calibri (MS) Bold"/>
              </a:rPr>
              <a:t>Abdelrazik</a:t>
            </a:r>
            <a:r>
              <a:rPr lang="en-US" sz="2291" dirty="0">
                <a:solidFill>
                  <a:srgbClr val="000000"/>
                </a:solidFill>
                <a:latin typeface="Calibri (MS)"/>
                <a:ea typeface="Calibri (MS)"/>
                <a:cs typeface="Calibri (MS)"/>
                <a:sym typeface="Calibri (MS) Bold"/>
              </a:rPr>
              <a:t> Ahmed</a:t>
            </a:r>
          </a:p>
          <a:p>
            <a:pPr>
              <a:lnSpc>
                <a:spcPts val="3207"/>
              </a:lnSpc>
            </a:pPr>
            <a:r>
              <a:rPr lang="en-US" sz="2291" dirty="0" smtClean="0">
                <a:solidFill>
                  <a:srgbClr val="000000"/>
                </a:solidFill>
                <a:latin typeface="Calibri (MS)"/>
                <a:ea typeface="Calibri (MS)"/>
                <a:cs typeface="Calibri (MS)"/>
                <a:sym typeface="Calibri (MS) Bold"/>
              </a:rPr>
              <a:t>Mr.    Omar </a:t>
            </a:r>
            <a:r>
              <a:rPr lang="en-US" sz="2291" dirty="0">
                <a:solidFill>
                  <a:srgbClr val="000000"/>
                </a:solidFill>
                <a:latin typeface="Calibri (MS)"/>
                <a:ea typeface="Calibri (MS)"/>
                <a:cs typeface="Calibri (MS)"/>
                <a:sym typeface="Calibri (MS) Bold"/>
              </a:rPr>
              <a:t>Ahmed </a:t>
            </a:r>
            <a:r>
              <a:rPr lang="en-US" sz="2291" dirty="0" err="1">
                <a:solidFill>
                  <a:srgbClr val="000000"/>
                </a:solidFill>
                <a:latin typeface="Calibri (MS)"/>
                <a:ea typeface="Calibri (MS)"/>
                <a:cs typeface="Calibri (MS)"/>
                <a:sym typeface="Calibri (MS) Bold"/>
              </a:rPr>
              <a:t>Elsyed</a:t>
            </a:r>
            <a:r>
              <a:rPr lang="en-US" sz="2291" dirty="0">
                <a:solidFill>
                  <a:srgbClr val="000000"/>
                </a:solidFill>
                <a:latin typeface="Calibri (MS)"/>
                <a:ea typeface="Calibri (MS)"/>
                <a:cs typeface="Calibri (MS)"/>
                <a:sym typeface="Calibri (MS) Bold"/>
              </a:rPr>
              <a:t> </a:t>
            </a:r>
          </a:p>
          <a:p>
            <a:pPr>
              <a:lnSpc>
                <a:spcPts val="3207"/>
              </a:lnSpc>
            </a:pPr>
            <a:r>
              <a:rPr lang="en-US" sz="2291" dirty="0" smtClean="0">
                <a:solidFill>
                  <a:srgbClr val="000000"/>
                </a:solidFill>
                <a:latin typeface="Calibri (MS)"/>
                <a:ea typeface="Calibri (MS)"/>
                <a:cs typeface="Calibri (MS)"/>
                <a:sym typeface="Calibri (MS) Bold"/>
              </a:rPr>
              <a:t>Mrs. Salma </a:t>
            </a:r>
            <a:r>
              <a:rPr lang="en-US" sz="2291" dirty="0">
                <a:solidFill>
                  <a:srgbClr val="000000"/>
                </a:solidFill>
                <a:latin typeface="Calibri (MS)"/>
                <a:ea typeface="Calibri (MS)"/>
                <a:cs typeface="Calibri (MS)"/>
                <a:sym typeface="Calibri (MS) Bold"/>
              </a:rPr>
              <a:t>Amr </a:t>
            </a:r>
            <a:r>
              <a:rPr lang="en-US" sz="2291" dirty="0" err="1">
                <a:solidFill>
                  <a:srgbClr val="000000"/>
                </a:solidFill>
                <a:latin typeface="Calibri (MS)"/>
                <a:ea typeface="Calibri (MS)"/>
                <a:cs typeface="Calibri (MS)"/>
                <a:sym typeface="Calibri (MS) Bold"/>
              </a:rPr>
              <a:t>Abdelmotaleb</a:t>
            </a:r>
            <a:r>
              <a:rPr lang="en-US" sz="2291" dirty="0">
                <a:solidFill>
                  <a:srgbClr val="000000"/>
                </a:solidFill>
                <a:latin typeface="Calibri (MS)"/>
                <a:ea typeface="Calibri (MS)"/>
                <a:cs typeface="Calibri (MS)"/>
                <a:sym typeface="Calibri (MS) Bold"/>
              </a:rPr>
              <a:t> Aly</a:t>
            </a:r>
          </a:p>
          <a:p>
            <a:pPr>
              <a:lnSpc>
                <a:spcPts val="3207"/>
              </a:lnSpc>
            </a:pPr>
            <a:r>
              <a:rPr lang="en-US" sz="2291" dirty="0" smtClean="0">
                <a:solidFill>
                  <a:srgbClr val="000000"/>
                </a:solidFill>
                <a:latin typeface="Calibri (MS)"/>
                <a:ea typeface="Calibri (MS)"/>
                <a:cs typeface="Calibri (MS)"/>
                <a:sym typeface="Calibri (MS) Bold"/>
              </a:rPr>
              <a:t>Mrs. Dena </a:t>
            </a:r>
            <a:r>
              <a:rPr lang="en-US" sz="2291" dirty="0">
                <a:solidFill>
                  <a:srgbClr val="000000"/>
                </a:solidFill>
                <a:latin typeface="Calibri (MS)"/>
                <a:ea typeface="Calibri (MS)"/>
                <a:cs typeface="Calibri (MS)"/>
                <a:sym typeface="Calibri (MS) Bold"/>
              </a:rPr>
              <a:t>MOHAMED </a:t>
            </a:r>
            <a:r>
              <a:rPr lang="en-US" sz="2291" dirty="0" err="1">
                <a:solidFill>
                  <a:srgbClr val="000000"/>
                </a:solidFill>
                <a:latin typeface="Calibri (MS)"/>
                <a:ea typeface="Calibri (MS)"/>
                <a:cs typeface="Calibri (MS)"/>
                <a:sym typeface="Calibri (MS) Bold"/>
              </a:rPr>
              <a:t>Khalefa</a:t>
            </a:r>
            <a:r>
              <a:rPr lang="en-US" sz="2291">
                <a:solidFill>
                  <a:srgbClr val="000000"/>
                </a:solidFill>
                <a:latin typeface="Calibri (MS)"/>
                <a:ea typeface="Calibri (MS)"/>
                <a:cs typeface="Calibri (MS)"/>
                <a:sym typeface="Calibri (MS) Bold"/>
              </a:rPr>
              <a:t> </a:t>
            </a:r>
            <a:endParaRPr lang="en-US" sz="2291" dirty="0">
              <a:solidFill>
                <a:srgbClr val="000000"/>
              </a:solidFill>
              <a:latin typeface="Calibri (MS)"/>
              <a:ea typeface="Calibri (MS)"/>
              <a:cs typeface="Calibri (MS)"/>
              <a:sym typeface="Calibri (MS) Bold"/>
            </a:endParaRPr>
          </a:p>
          <a:p>
            <a:pPr algn="l">
              <a:lnSpc>
                <a:spcPts val="3207"/>
              </a:lnSpc>
            </a:pPr>
            <a:endParaRPr lang="en-US" sz="2291" b="1" dirty="0">
              <a:solidFill>
                <a:srgbClr val="000000"/>
              </a:solidFill>
              <a:latin typeface="Calibri (MS) Bold"/>
              <a:ea typeface="Calibri (MS) Bold"/>
              <a:cs typeface="Calibri (MS) Bold"/>
              <a:sym typeface="Calibri (MS) Bold"/>
            </a:endParaRPr>
          </a:p>
          <a:p>
            <a:pPr algn="l">
              <a:lnSpc>
                <a:spcPts val="3207"/>
              </a:lnSpc>
            </a:pPr>
            <a:r>
              <a:rPr lang="en-US" sz="2291" b="1" dirty="0">
                <a:solidFill>
                  <a:srgbClr val="000000"/>
                </a:solidFill>
                <a:latin typeface="Calibri (MS) Bold"/>
                <a:ea typeface="Calibri (MS) Bold"/>
                <a:cs typeface="Calibri (MS) Bold"/>
                <a:sym typeface="Calibri (MS) Bold"/>
              </a:rPr>
              <a:t>Supervised By :</a:t>
            </a:r>
          </a:p>
          <a:p>
            <a:pPr>
              <a:lnSpc>
                <a:spcPts val="3207"/>
              </a:lnSpc>
            </a:pPr>
            <a:r>
              <a:rPr lang="en-US" sz="2291" dirty="0" err="1">
                <a:solidFill>
                  <a:srgbClr val="000000"/>
                </a:solidFill>
                <a:latin typeface="Calibri (MS)"/>
                <a:ea typeface="Calibri (MS)"/>
                <a:cs typeface="Calibri (MS)"/>
                <a:sym typeface="Calibri (MS)"/>
              </a:rPr>
              <a:t>Mennatallah</a:t>
            </a:r>
            <a:r>
              <a:rPr lang="en-US" sz="2291" dirty="0">
                <a:solidFill>
                  <a:srgbClr val="000000"/>
                </a:solidFill>
                <a:latin typeface="Calibri (MS)"/>
                <a:ea typeface="Calibri (MS)"/>
                <a:cs typeface="Calibri (MS)"/>
                <a:sym typeface="Calibri (MS)"/>
              </a:rPr>
              <a:t> </a:t>
            </a:r>
            <a:r>
              <a:rPr lang="en-US" sz="2291" dirty="0" err="1">
                <a:solidFill>
                  <a:srgbClr val="000000"/>
                </a:solidFill>
                <a:latin typeface="Calibri (MS)"/>
                <a:ea typeface="Calibri (MS)"/>
                <a:cs typeface="Calibri (MS)"/>
                <a:sym typeface="Calibri (MS)"/>
              </a:rPr>
              <a:t>Selim</a:t>
            </a:r>
            <a:r>
              <a:rPr lang="en-US" sz="2291" dirty="0">
                <a:solidFill>
                  <a:srgbClr val="000000"/>
                </a:solidFill>
                <a:latin typeface="Calibri (MS)"/>
                <a:ea typeface="Calibri (MS)"/>
                <a:cs typeface="Calibri (MS)"/>
                <a:sym typeface="Calibri (MS)"/>
              </a:rPr>
              <a:t> Mohamed </a:t>
            </a:r>
            <a:endParaRPr lang="en-US" sz="2291" b="1" dirty="0">
              <a:solidFill>
                <a:srgbClr val="000000"/>
              </a:solidFill>
              <a:latin typeface="Calibri (MS) Bold"/>
              <a:ea typeface="Calibri (MS) Bold"/>
              <a:cs typeface="Calibri (MS) Bold"/>
              <a:sym typeface="Calibri (MS) Bold"/>
            </a:endParaRPr>
          </a:p>
          <a:p>
            <a:pPr algn="l">
              <a:lnSpc>
                <a:spcPts val="3207"/>
              </a:lnSpc>
            </a:pPr>
            <a:r>
              <a:rPr lang="en-US" sz="2291" b="1" dirty="0">
                <a:solidFill>
                  <a:srgbClr val="000000"/>
                </a:solidFill>
                <a:latin typeface="Calibri (MS) Bold"/>
                <a:ea typeface="Calibri (MS) Bold"/>
                <a:cs typeface="Calibri (MS) Bold"/>
                <a:sym typeface="Calibri (MS) Bold"/>
              </a:rPr>
              <a:t>Training Company By :</a:t>
            </a:r>
          </a:p>
          <a:p>
            <a:pPr algn="l">
              <a:lnSpc>
                <a:spcPts val="3207"/>
              </a:lnSpc>
            </a:pPr>
            <a:r>
              <a:rPr lang="en-US" sz="2291" dirty="0">
                <a:solidFill>
                  <a:srgbClr val="000000"/>
                </a:solidFill>
                <a:latin typeface="Calibri (MS)"/>
                <a:ea typeface="Calibri (MS)"/>
                <a:cs typeface="Calibri (MS)"/>
                <a:sym typeface="Calibri (MS)"/>
              </a:rPr>
              <a:t>AST Company</a:t>
            </a:r>
          </a:p>
          <a:p>
            <a:pPr algn="l">
              <a:lnSpc>
                <a:spcPts val="3207"/>
              </a:lnSpc>
            </a:pPr>
            <a:endParaRPr lang="en-US" sz="2291" dirty="0">
              <a:solidFill>
                <a:srgbClr val="000000"/>
              </a:solidFill>
              <a:latin typeface="Calibri (MS)"/>
              <a:ea typeface="Calibri (MS)"/>
              <a:cs typeface="Calibri (MS)"/>
              <a:sym typeface="Calibri (MS)"/>
            </a:endParaRPr>
          </a:p>
          <a:p>
            <a:pPr>
              <a:lnSpc>
                <a:spcPts val="3207"/>
              </a:lnSpc>
            </a:pPr>
            <a:r>
              <a:rPr lang="en-US" sz="2291" b="1" dirty="0">
                <a:solidFill>
                  <a:srgbClr val="000000"/>
                </a:solidFill>
                <a:latin typeface="Calibri (MS) Bold"/>
                <a:ea typeface="Calibri (MS) Bold"/>
                <a:cs typeface="Calibri (MS) Bold"/>
                <a:sym typeface="Calibri (MS) Bold"/>
              </a:rPr>
              <a:t>Group Code:</a:t>
            </a:r>
            <a:r>
              <a:rPr lang="en-US" sz="2291" dirty="0">
                <a:solidFill>
                  <a:srgbClr val="000000"/>
                </a:solidFill>
                <a:latin typeface="Calibri (MS)"/>
                <a:ea typeface="Calibri (MS)"/>
                <a:cs typeface="Calibri (MS)"/>
                <a:sym typeface="Calibri (MS)"/>
              </a:rPr>
              <a:t> </a:t>
            </a:r>
            <a:r>
              <a:rPr lang="en-US" sz="2291" dirty="0" smtClean="0">
                <a:solidFill>
                  <a:srgbClr val="000000"/>
                </a:solidFill>
                <a:latin typeface="Calibri (MS)"/>
                <a:ea typeface="Calibri (MS)"/>
                <a:cs typeface="Calibri (MS)"/>
                <a:sym typeface="Calibri (MS)"/>
              </a:rPr>
              <a:t> </a:t>
            </a:r>
            <a:r>
              <a:rPr lang="en-US" sz="2291" dirty="0">
                <a:solidFill>
                  <a:srgbClr val="000000"/>
                </a:solidFill>
                <a:latin typeface="Calibri (MS)"/>
                <a:ea typeface="Calibri (MS)"/>
                <a:cs typeface="Calibri (MS)"/>
                <a:sym typeface="Calibri (MS)"/>
              </a:rPr>
              <a:t>(CAI1_DAT1-G11d Data Analyst </a:t>
            </a:r>
            <a:r>
              <a:rPr lang="en-US" sz="2291" dirty="0" smtClean="0">
                <a:solidFill>
                  <a:srgbClr val="000000"/>
                </a:solidFill>
                <a:latin typeface="Calibri (MS)"/>
                <a:ea typeface="Calibri (MS)"/>
                <a:cs typeface="Calibri (MS)"/>
                <a:sym typeface="Calibri (MS)"/>
              </a:rPr>
              <a:t>Specialist)</a:t>
            </a:r>
            <a:endParaRPr lang="en-US" sz="2291" dirty="0">
              <a:solidFill>
                <a:srgbClr val="000000"/>
              </a:solidFill>
              <a:latin typeface="Calibri (MS)"/>
              <a:ea typeface="Calibri (MS)"/>
              <a:cs typeface="Calibri (MS)"/>
              <a:sym typeface="Calibri (MS)"/>
            </a:endParaRPr>
          </a:p>
          <a:p>
            <a:pPr algn="l">
              <a:lnSpc>
                <a:spcPts val="3207"/>
              </a:lnSpc>
              <a:spcBef>
                <a:spcPct val="0"/>
              </a:spcBef>
            </a:pPr>
            <a:endParaRPr lang="en-US" sz="2291" dirty="0">
              <a:solidFill>
                <a:srgbClr val="000000"/>
              </a:solidFill>
              <a:latin typeface="Calibri (MS)"/>
              <a:ea typeface="Calibri (MS)"/>
              <a:cs typeface="Calibri (MS)"/>
              <a:sym typeface="Calibri (MS)"/>
            </a:endParaRPr>
          </a:p>
        </p:txBody>
      </p:sp>
      <p:pic>
        <p:nvPicPr>
          <p:cNvPr id="13" name="Picture 12"/>
          <p:cNvPicPr>
            <a:picLocks noChangeAspect="1"/>
          </p:cNvPicPr>
          <p:nvPr/>
        </p:nvPicPr>
        <p:blipFill>
          <a:blip r:embed="rId5"/>
          <a:stretch>
            <a:fillRect/>
          </a:stretch>
        </p:blipFill>
        <p:spPr>
          <a:xfrm>
            <a:off x="10134600" y="714009"/>
            <a:ext cx="8153400" cy="442949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143500"/>
            <a:chOff x="0" y="0"/>
            <a:chExt cx="4816593" cy="1354667"/>
          </a:xfrm>
          <a:solidFill>
            <a:srgbClr val="CCFFCC"/>
          </a:solidFill>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grpFill/>
          </p:spPr>
        </p:sp>
        <p:sp>
          <p:nvSpPr>
            <p:cNvPr id="4" name="TextBox 4"/>
            <p:cNvSpPr txBox="1"/>
            <p:nvPr/>
          </p:nvSpPr>
          <p:spPr>
            <a:xfrm>
              <a:off x="0" y="-104775"/>
              <a:ext cx="4816593" cy="1459442"/>
            </a:xfrm>
            <a:prstGeom prst="rect">
              <a:avLst/>
            </a:prstGeom>
            <a:grpFill/>
          </p:spPr>
          <p:txBody>
            <a:bodyPr lIns="50800" tIns="50800" rIns="50800" bIns="50800" rtlCol="0" anchor="ctr"/>
            <a:lstStyle/>
            <a:p>
              <a:pPr algn="ctr">
                <a:lnSpc>
                  <a:spcPts val="3693"/>
                </a:lnSpc>
              </a:pPr>
              <a:endParaRPr/>
            </a:p>
          </p:txBody>
        </p:sp>
      </p:grpSp>
      <p:sp>
        <p:nvSpPr>
          <p:cNvPr id="5" name="TextBox 5"/>
          <p:cNvSpPr txBox="1"/>
          <p:nvPr/>
        </p:nvSpPr>
        <p:spPr>
          <a:xfrm>
            <a:off x="228600" y="969671"/>
            <a:ext cx="17549486" cy="4501232"/>
          </a:xfrm>
          <a:prstGeom prst="rect">
            <a:avLst/>
          </a:prstGeom>
        </p:spPr>
        <p:txBody>
          <a:bodyPr wrap="square" lIns="0" tIns="0" rIns="0" bIns="0" rtlCol="0" anchor="t">
            <a:spAutoFit/>
          </a:bodyPr>
          <a:lstStyle/>
          <a:p>
            <a:pPr algn="l">
              <a:lnSpc>
                <a:spcPts val="8106"/>
              </a:lnSpc>
            </a:pPr>
            <a:r>
              <a:rPr lang="en-US" sz="5790" b="1" i="1" dirty="0">
                <a:solidFill>
                  <a:srgbClr val="1E295D"/>
                </a:solidFill>
                <a:latin typeface="Calibri (MS) Bold Italics"/>
                <a:ea typeface="Calibri (MS) Bold Italics"/>
                <a:cs typeface="Calibri (MS) Bold Italics"/>
                <a:sym typeface="Calibri (MS) Bold Italics"/>
              </a:rPr>
              <a:t>Introduction</a:t>
            </a:r>
          </a:p>
          <a:p>
            <a:pPr lvl="0">
              <a:lnSpc>
                <a:spcPts val="4479"/>
              </a:lnSpc>
              <a:spcBef>
                <a:spcPct val="0"/>
              </a:spcBef>
            </a:pPr>
            <a:r>
              <a:rPr lang="en-US" sz="3199" dirty="0" smtClean="0">
                <a:solidFill>
                  <a:srgbClr val="1E295D"/>
                </a:solidFill>
                <a:latin typeface="Calibri (MS)"/>
                <a:ea typeface="Calibri (MS)"/>
                <a:cs typeface="Calibri (MS)"/>
                <a:sym typeface="Calibri (MS)"/>
              </a:rPr>
              <a:t>"Global </a:t>
            </a:r>
            <a:r>
              <a:rPr lang="en-US" sz="3199" dirty="0">
                <a:solidFill>
                  <a:srgbClr val="1E295D"/>
                </a:solidFill>
                <a:latin typeface="Calibri (MS)"/>
                <a:ea typeface="Calibri (MS)"/>
                <a:cs typeface="Calibri (MS)"/>
                <a:sym typeface="Calibri (MS)"/>
              </a:rPr>
              <a:t>Electronic retail, which runs a worldwide company to sell different electronics products </a:t>
            </a:r>
            <a:r>
              <a:rPr lang="en-US" sz="3199" dirty="0" smtClean="0">
                <a:solidFill>
                  <a:srgbClr val="1E295D"/>
                </a:solidFill>
                <a:latin typeface="Calibri (MS)"/>
                <a:ea typeface="Calibri (MS)"/>
                <a:cs typeface="Calibri (MS)"/>
                <a:sym typeface="Calibri (MS)"/>
              </a:rPr>
              <a:t>for </a:t>
            </a:r>
            <a:r>
              <a:rPr lang="en-US" sz="3199" dirty="0">
                <a:solidFill>
                  <a:srgbClr val="1E295D"/>
                </a:solidFill>
                <a:latin typeface="Calibri (MS)"/>
                <a:ea typeface="Calibri (MS)"/>
                <a:cs typeface="Calibri (MS)"/>
                <a:sym typeface="Calibri (MS)"/>
              </a:rPr>
              <a:t>its customer. retail time series data for Global Electronic were provided including details on the customer and location, product, sales, store, and delivery In this presentation, we will discuss strategic initiatives to </a:t>
            </a:r>
            <a:r>
              <a:rPr lang="en-US" sz="3199" dirty="0" smtClean="0">
                <a:solidFill>
                  <a:srgbClr val="1E295D"/>
                </a:solidFill>
                <a:latin typeface="Calibri (MS)"/>
                <a:ea typeface="Calibri (MS)"/>
                <a:cs typeface="Calibri (MS)"/>
                <a:sym typeface="Calibri (MS)"/>
              </a:rPr>
              <a:t>enhance </a:t>
            </a:r>
            <a:r>
              <a:rPr lang="en-US" sz="3199" dirty="0">
                <a:solidFill>
                  <a:srgbClr val="1E295D"/>
                </a:solidFill>
                <a:latin typeface="Calibri (MS)"/>
                <a:ea typeface="Calibri (MS)"/>
                <a:cs typeface="Calibri (MS)"/>
                <a:sym typeface="Calibri (MS)"/>
              </a:rPr>
              <a:t>customer, product, sales, and store data .</a:t>
            </a:r>
          </a:p>
          <a:p>
            <a:pPr lvl="0">
              <a:lnSpc>
                <a:spcPts val="4479"/>
              </a:lnSpc>
              <a:spcBef>
                <a:spcPct val="0"/>
              </a:spcBef>
            </a:pPr>
            <a:r>
              <a:rPr lang="en-US" sz="3199" dirty="0" smtClean="0">
                <a:solidFill>
                  <a:srgbClr val="1E295D"/>
                </a:solidFill>
                <a:latin typeface="Calibri (MS)"/>
                <a:ea typeface="Calibri (MS)"/>
                <a:cs typeface="Calibri (MS)"/>
                <a:sym typeface="Calibri (MS)"/>
              </a:rPr>
              <a:t>focusing </a:t>
            </a:r>
            <a:r>
              <a:rPr lang="en-US" sz="3199" dirty="0">
                <a:solidFill>
                  <a:srgbClr val="1E295D"/>
                </a:solidFill>
                <a:latin typeface="Calibri (MS)"/>
                <a:ea typeface="Calibri (MS)"/>
                <a:cs typeface="Calibri (MS)"/>
                <a:sym typeface="Calibri (MS)"/>
              </a:rPr>
              <a:t>on key areas such as customer segmentation, product </a:t>
            </a:r>
            <a:r>
              <a:rPr lang="en-US" sz="3199" dirty="0" smtClean="0">
                <a:solidFill>
                  <a:srgbClr val="1E295D"/>
                </a:solidFill>
                <a:latin typeface="Calibri (MS)"/>
                <a:ea typeface="Calibri (MS)"/>
                <a:cs typeface="Calibri (MS)"/>
                <a:sym typeface="Calibri (MS)"/>
              </a:rPr>
              <a:t>and </a:t>
            </a:r>
            <a:r>
              <a:rPr lang="en-US" sz="3199" dirty="0">
                <a:solidFill>
                  <a:srgbClr val="1E295D"/>
                </a:solidFill>
                <a:latin typeface="Calibri (MS)"/>
                <a:ea typeface="Calibri (MS)"/>
                <a:cs typeface="Calibri (MS)"/>
                <a:sym typeface="Calibri (MS)"/>
              </a:rPr>
              <a:t>customer retention </a:t>
            </a:r>
            <a:r>
              <a:rPr lang="en-US" sz="3199" dirty="0" smtClean="0">
                <a:solidFill>
                  <a:srgbClr val="1E295D"/>
                </a:solidFill>
                <a:latin typeface="Calibri (MS)"/>
                <a:ea typeface="Calibri (MS)"/>
                <a:cs typeface="Calibri (MS)"/>
                <a:sym typeface="Calibri (MS)"/>
              </a:rPr>
              <a:t>strategies </a:t>
            </a:r>
            <a:r>
              <a:rPr lang="en-US" sz="3199" dirty="0">
                <a:solidFill>
                  <a:srgbClr val="1E295D"/>
                </a:solidFill>
                <a:latin typeface="Calibri (MS)"/>
                <a:ea typeface="Calibri (MS)"/>
                <a:cs typeface="Calibri (MS)"/>
                <a:sym typeface="Calibri (MS)"/>
              </a:rPr>
              <a:t>.</a:t>
            </a:r>
          </a:p>
          <a:p>
            <a:pPr marL="0" lvl="0" indent="0" algn="l">
              <a:lnSpc>
                <a:spcPts val="4479"/>
              </a:lnSpc>
              <a:spcBef>
                <a:spcPct val="0"/>
              </a:spcBef>
            </a:pPr>
            <a:endParaRPr lang="en-US" sz="3199" dirty="0">
              <a:solidFill>
                <a:srgbClr val="1E295D"/>
              </a:solidFill>
              <a:latin typeface="Calibri (MS)"/>
              <a:ea typeface="Calibri (MS)"/>
              <a:cs typeface="Calibri (MS)"/>
              <a:sym typeface="Calibri (MS)"/>
            </a:endParaRPr>
          </a:p>
        </p:txBody>
      </p:sp>
      <p:sp>
        <p:nvSpPr>
          <p:cNvPr id="6" name="TextBox 6"/>
          <p:cNvSpPr txBox="1"/>
          <p:nvPr/>
        </p:nvSpPr>
        <p:spPr>
          <a:xfrm>
            <a:off x="228596" y="4893822"/>
            <a:ext cx="4635500" cy="1154162"/>
          </a:xfrm>
          <a:prstGeom prst="rect">
            <a:avLst/>
          </a:prstGeom>
        </p:spPr>
        <p:txBody>
          <a:bodyPr wrap="square" lIns="0" tIns="0" rIns="0" bIns="0" rtlCol="0" anchor="t">
            <a:spAutoFit/>
          </a:bodyPr>
          <a:lstStyle/>
          <a:p>
            <a:pPr marL="0" lvl="0" indent="0" algn="l">
              <a:lnSpc>
                <a:spcPts val="8959"/>
              </a:lnSpc>
              <a:spcBef>
                <a:spcPct val="0"/>
              </a:spcBef>
            </a:pPr>
            <a:r>
              <a:rPr lang="en-US" sz="6399" b="1" i="1" dirty="0" smtClean="0">
                <a:solidFill>
                  <a:srgbClr val="1E295D"/>
                </a:solidFill>
                <a:latin typeface="Calibri (MS) Bold Italics"/>
                <a:ea typeface="Calibri (MS) Bold Italics"/>
                <a:cs typeface="Calibri (MS) Bold Italics"/>
                <a:sym typeface="Calibri (MS) Bold Italics"/>
              </a:rPr>
              <a:t>Objectives</a:t>
            </a:r>
            <a:endParaRPr lang="en-US" sz="6399" b="1" i="1" dirty="0">
              <a:solidFill>
                <a:srgbClr val="1E295D"/>
              </a:solidFill>
              <a:latin typeface="Calibri (MS) Bold Italics"/>
              <a:ea typeface="Calibri (MS) Bold Italics"/>
              <a:cs typeface="Calibri (MS) Bold Italics"/>
              <a:sym typeface="Calibri (MS) Bold Italics"/>
            </a:endParaRPr>
          </a:p>
        </p:txBody>
      </p:sp>
      <p:sp>
        <p:nvSpPr>
          <p:cNvPr id="7" name="AutoShape 7"/>
          <p:cNvSpPr/>
          <p:nvPr/>
        </p:nvSpPr>
        <p:spPr>
          <a:xfrm>
            <a:off x="7467601" y="476113"/>
            <a:ext cx="5943600" cy="1"/>
          </a:xfrm>
          <a:prstGeom prst="line">
            <a:avLst/>
          </a:prstGeom>
          <a:ln w="76200" cap="flat">
            <a:solidFill>
              <a:srgbClr val="7C92C0"/>
            </a:solidFill>
            <a:prstDash val="solid"/>
            <a:headEnd type="none" w="sm" len="sm"/>
            <a:tailEnd type="none" w="sm" len="sm"/>
          </a:ln>
        </p:spPr>
      </p:sp>
      <p:sp>
        <p:nvSpPr>
          <p:cNvPr id="8" name="Freeform 8"/>
          <p:cNvSpPr/>
          <p:nvPr/>
        </p:nvSpPr>
        <p:spPr>
          <a:xfrm>
            <a:off x="3911851" y="255306"/>
            <a:ext cx="2968854" cy="441617"/>
          </a:xfrm>
          <a:custGeom>
            <a:avLst/>
            <a:gdLst/>
            <a:ahLst/>
            <a:cxnLst/>
            <a:rect l="l" t="t" r="r" b="b"/>
            <a:pathLst>
              <a:path w="2968854" h="441617">
                <a:moveTo>
                  <a:pt x="0" y="0"/>
                </a:moveTo>
                <a:lnTo>
                  <a:pt x="2968853" y="0"/>
                </a:lnTo>
                <a:lnTo>
                  <a:pt x="2968853" y="441617"/>
                </a:lnTo>
                <a:lnTo>
                  <a:pt x="0" y="4416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AutoShape 9"/>
          <p:cNvSpPr/>
          <p:nvPr/>
        </p:nvSpPr>
        <p:spPr>
          <a:xfrm>
            <a:off x="1028700" y="9817723"/>
            <a:ext cx="8114971" cy="0"/>
          </a:xfrm>
          <a:prstGeom prst="line">
            <a:avLst/>
          </a:prstGeom>
          <a:ln w="76200" cap="flat">
            <a:solidFill>
              <a:srgbClr val="7C92C0"/>
            </a:solidFill>
            <a:prstDash val="solid"/>
            <a:headEnd type="none" w="sm" len="sm"/>
            <a:tailEnd type="none" w="sm" len="sm"/>
          </a:ln>
        </p:spPr>
      </p:sp>
      <p:sp>
        <p:nvSpPr>
          <p:cNvPr id="10" name="Freeform 10"/>
          <p:cNvSpPr/>
          <p:nvPr/>
        </p:nvSpPr>
        <p:spPr>
          <a:xfrm>
            <a:off x="9603642" y="9558814"/>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TextBox 11"/>
          <p:cNvSpPr txBox="1"/>
          <p:nvPr/>
        </p:nvSpPr>
        <p:spPr>
          <a:xfrm>
            <a:off x="164143" y="5891143"/>
            <a:ext cx="17259300" cy="2885405"/>
          </a:xfrm>
          <a:prstGeom prst="rect">
            <a:avLst/>
          </a:prstGeom>
        </p:spPr>
        <p:txBody>
          <a:bodyPr lIns="0" tIns="0" rIns="0" bIns="0" rtlCol="0" anchor="t">
            <a:spAutoFit/>
          </a:bodyPr>
          <a:lstStyle/>
          <a:p>
            <a:pPr lvl="0">
              <a:lnSpc>
                <a:spcPts val="4479"/>
              </a:lnSpc>
              <a:spcBef>
                <a:spcPct val="0"/>
              </a:spcBef>
            </a:pPr>
            <a:r>
              <a:rPr lang="en-US" sz="3199" dirty="0" smtClean="0">
                <a:solidFill>
                  <a:srgbClr val="1E295D"/>
                </a:solidFill>
                <a:latin typeface="Calibri (MS)"/>
                <a:ea typeface="Calibri (MS)"/>
                <a:cs typeface="Calibri (MS)"/>
                <a:sym typeface="Calibri (MS)"/>
              </a:rPr>
              <a:t>The </a:t>
            </a:r>
            <a:r>
              <a:rPr lang="en-US" sz="3199" dirty="0">
                <a:solidFill>
                  <a:srgbClr val="1E295D"/>
                </a:solidFill>
                <a:latin typeface="Calibri (MS)"/>
                <a:ea typeface="Calibri (MS)"/>
                <a:cs typeface="Calibri (MS)"/>
                <a:sym typeface="Calibri (MS)"/>
              </a:rPr>
              <a:t>main </a:t>
            </a:r>
            <a:r>
              <a:rPr lang="en-US" sz="3199" dirty="0" smtClean="0">
                <a:solidFill>
                  <a:srgbClr val="1E295D"/>
                </a:solidFill>
                <a:latin typeface="Calibri (MS)"/>
                <a:ea typeface="Calibri (MS)"/>
                <a:cs typeface="Calibri (MS)"/>
                <a:sym typeface="Calibri (MS)"/>
              </a:rPr>
              <a:t>objective for this analysis </a:t>
            </a:r>
            <a:r>
              <a:rPr lang="en-US" sz="3199" dirty="0">
                <a:solidFill>
                  <a:srgbClr val="1E295D"/>
                </a:solidFill>
                <a:latin typeface="Calibri (MS)"/>
                <a:ea typeface="Calibri (MS)"/>
                <a:cs typeface="Calibri (MS)"/>
                <a:sym typeface="Calibri (MS)"/>
              </a:rPr>
              <a:t>is to create an exploratory dashboard that helps </a:t>
            </a:r>
            <a:r>
              <a:rPr lang="en-US" sz="3199" dirty="0" smtClean="0">
                <a:solidFill>
                  <a:srgbClr val="1E295D"/>
                </a:solidFill>
                <a:latin typeface="Calibri (MS)"/>
                <a:ea typeface="Calibri (MS)"/>
                <a:cs typeface="Calibri (MS)"/>
                <a:sym typeface="Calibri (MS)"/>
              </a:rPr>
              <a:t>the company for:</a:t>
            </a:r>
            <a:endParaRPr lang="en-US" sz="3199" dirty="0">
              <a:solidFill>
                <a:srgbClr val="1E295D"/>
              </a:solidFill>
              <a:latin typeface="Calibri (MS)"/>
              <a:ea typeface="Calibri (MS)"/>
              <a:cs typeface="Calibri (MS)"/>
              <a:sym typeface="Calibri (MS)"/>
            </a:endParaRPr>
          </a:p>
          <a:p>
            <a:pPr lvl="0">
              <a:lnSpc>
                <a:spcPts val="4479"/>
              </a:lnSpc>
              <a:spcBef>
                <a:spcPct val="0"/>
              </a:spcBef>
            </a:pPr>
            <a:r>
              <a:rPr lang="en-US" sz="3199" dirty="0">
                <a:solidFill>
                  <a:srgbClr val="1E295D"/>
                </a:solidFill>
                <a:latin typeface="Calibri (MS)"/>
                <a:ea typeface="Calibri (MS)"/>
                <a:cs typeface="Calibri (MS)"/>
                <a:sym typeface="Calibri (MS)"/>
              </a:rPr>
              <a:t>Sales and Revenue analysis.</a:t>
            </a:r>
          </a:p>
          <a:p>
            <a:pPr lvl="0">
              <a:lnSpc>
                <a:spcPts val="4479"/>
              </a:lnSpc>
              <a:spcBef>
                <a:spcPct val="0"/>
              </a:spcBef>
            </a:pPr>
            <a:r>
              <a:rPr lang="en-US" sz="3199" dirty="0">
                <a:solidFill>
                  <a:srgbClr val="1E295D"/>
                </a:solidFill>
                <a:latin typeface="Calibri (MS)"/>
                <a:ea typeface="Calibri (MS)"/>
                <a:cs typeface="Calibri (MS)"/>
                <a:sym typeface="Calibri (MS)"/>
              </a:rPr>
              <a:t>Customer </a:t>
            </a:r>
            <a:r>
              <a:rPr lang="en-US" sz="3199" dirty="0" smtClean="0">
                <a:solidFill>
                  <a:srgbClr val="1E295D"/>
                </a:solidFill>
                <a:latin typeface="Calibri (MS)"/>
                <a:ea typeface="Calibri (MS)"/>
                <a:cs typeface="Calibri (MS)"/>
                <a:sym typeface="Calibri (MS)"/>
              </a:rPr>
              <a:t>behavior and demographic </a:t>
            </a:r>
            <a:r>
              <a:rPr lang="en-US" sz="3199" dirty="0">
                <a:solidFill>
                  <a:srgbClr val="1E295D"/>
                </a:solidFill>
                <a:latin typeface="Calibri (MS)"/>
                <a:ea typeface="Calibri (MS)"/>
                <a:cs typeface="Calibri (MS)"/>
                <a:sym typeface="Calibri (MS)"/>
              </a:rPr>
              <a:t>analysis</a:t>
            </a:r>
          </a:p>
          <a:p>
            <a:pPr lvl="0">
              <a:lnSpc>
                <a:spcPts val="4479"/>
              </a:lnSpc>
              <a:spcBef>
                <a:spcPct val="0"/>
              </a:spcBef>
            </a:pPr>
            <a:r>
              <a:rPr lang="en-US" sz="3199" dirty="0" smtClean="0">
                <a:solidFill>
                  <a:srgbClr val="1E295D"/>
                </a:solidFill>
                <a:latin typeface="Calibri (MS)"/>
                <a:ea typeface="Calibri (MS)"/>
                <a:cs typeface="Calibri (MS)"/>
                <a:sym typeface="Calibri (MS)"/>
              </a:rPr>
              <a:t>Analyze </a:t>
            </a:r>
            <a:r>
              <a:rPr lang="en-US" sz="3199" dirty="0">
                <a:solidFill>
                  <a:srgbClr val="1E295D"/>
                </a:solidFill>
                <a:latin typeface="Calibri (MS)"/>
                <a:ea typeface="Calibri (MS)"/>
                <a:cs typeface="Calibri (MS)"/>
                <a:sym typeface="Calibri (MS)"/>
              </a:rPr>
              <a:t>Product performance and Product </a:t>
            </a:r>
            <a:r>
              <a:rPr lang="en-US" sz="3199" dirty="0" smtClean="0">
                <a:solidFill>
                  <a:srgbClr val="1E295D"/>
                </a:solidFill>
                <a:latin typeface="Calibri (MS)"/>
                <a:ea typeface="Calibri (MS)"/>
                <a:cs typeface="Calibri (MS)"/>
                <a:sym typeface="Calibri (MS)"/>
              </a:rPr>
              <a:t>Categories .</a:t>
            </a:r>
            <a:endParaRPr lang="en-US" sz="3199" dirty="0">
              <a:solidFill>
                <a:srgbClr val="1E295D"/>
              </a:solidFill>
              <a:latin typeface="Calibri (MS)"/>
              <a:ea typeface="Calibri (MS)"/>
              <a:cs typeface="Calibri (MS)"/>
              <a:sym typeface="Calibri (MS)"/>
            </a:endParaRPr>
          </a:p>
          <a:p>
            <a:pPr lvl="0">
              <a:lnSpc>
                <a:spcPts val="4479"/>
              </a:lnSpc>
              <a:spcBef>
                <a:spcPct val="0"/>
              </a:spcBef>
            </a:pPr>
            <a:r>
              <a:rPr lang="en-US" sz="3199" dirty="0">
                <a:solidFill>
                  <a:srgbClr val="1E295D"/>
                </a:solidFill>
                <a:latin typeface="Calibri (MS)"/>
                <a:ea typeface="Calibri (MS)"/>
                <a:cs typeface="Calibri (MS)"/>
                <a:sym typeface="Calibri (MS)"/>
              </a:rPr>
              <a:t>Diagnose store and delivery performance of the company</a:t>
            </a:r>
            <a:r>
              <a:rPr lang="en-US" sz="3199" dirty="0" smtClean="0">
                <a:solidFill>
                  <a:srgbClr val="1E295D"/>
                </a:solidFill>
                <a:latin typeface="Calibri (MS)"/>
                <a:ea typeface="Calibri (MS)"/>
                <a:cs typeface="Calibri (MS)"/>
                <a:sym typeface="Calibri (MS)"/>
              </a:rPr>
              <a:t>  .</a:t>
            </a:r>
            <a:endParaRPr lang="en-US" sz="3199" u="none" strike="noStrike" dirty="0">
              <a:solidFill>
                <a:srgbClr val="1E295D"/>
              </a:solidFill>
              <a:latin typeface="Calibri (MS)"/>
              <a:ea typeface="Calibri (MS)"/>
              <a:cs typeface="Calibri (MS)"/>
              <a:sym typeface="Calibri (MS)"/>
            </a:endParaRPr>
          </a:p>
        </p:txBody>
      </p:sp>
      <p:sp>
        <p:nvSpPr>
          <p:cNvPr id="12" name="Freeform 12"/>
          <p:cNvSpPr/>
          <p:nvPr/>
        </p:nvSpPr>
        <p:spPr>
          <a:xfrm>
            <a:off x="0" y="0"/>
            <a:ext cx="1676400" cy="1179894"/>
          </a:xfrm>
          <a:custGeom>
            <a:avLst/>
            <a:gdLst/>
            <a:ahLst/>
            <a:cxnLst/>
            <a:rect l="l" t="t" r="r" b="b"/>
            <a:pathLst>
              <a:path w="1413505" h="1179894">
                <a:moveTo>
                  <a:pt x="0" y="0"/>
                </a:moveTo>
                <a:lnTo>
                  <a:pt x="1413505" y="0"/>
                </a:lnTo>
                <a:lnTo>
                  <a:pt x="1413505" y="1179894"/>
                </a:lnTo>
                <a:lnTo>
                  <a:pt x="0" y="1179894"/>
                </a:lnTo>
                <a:lnTo>
                  <a:pt x="0" y="0"/>
                </a:lnTo>
                <a:close/>
              </a:path>
            </a:pathLst>
          </a:custGeom>
          <a:blipFill>
            <a:blip r:embed="rId4"/>
            <a:stretch>
              <a:fillRect l="-9156"/>
            </a:stretch>
          </a:blipFill>
        </p:spPr>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62090" y="-26987"/>
            <a:ext cx="2910666" cy="1830219"/>
          </a:xfrm>
          <a:prstGeom prst="rect">
            <a:avLst/>
          </a:prstGeom>
          <a:blipFill>
            <a:blip r:embed="rId4"/>
            <a:stretch>
              <a:fillRect l="-9156"/>
            </a:stretch>
          </a:blip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48761" y="1418224"/>
            <a:ext cx="8869970" cy="1082284"/>
          </a:xfrm>
          <a:prstGeom prst="rect">
            <a:avLst/>
          </a:prstGeom>
        </p:spPr>
        <p:txBody>
          <a:bodyPr lIns="0" tIns="0" rIns="0" bIns="0" rtlCol="0" anchor="t">
            <a:spAutoFit/>
          </a:bodyPr>
          <a:lstStyle/>
          <a:p>
            <a:pPr lvl="0">
              <a:lnSpc>
                <a:spcPts val="8959"/>
              </a:lnSpc>
              <a:spcBef>
                <a:spcPct val="0"/>
              </a:spcBef>
            </a:pPr>
            <a:r>
              <a:rPr lang="en-US" sz="6399" b="1" i="1" dirty="0">
                <a:solidFill>
                  <a:srgbClr val="1E295D"/>
                </a:solidFill>
                <a:latin typeface="Calibri (MS) Bold Italics"/>
                <a:ea typeface="Calibri (MS) Bold Italics"/>
                <a:cs typeface="Calibri (MS) Bold Italics"/>
                <a:sym typeface="Calibri (MS) Bold Italics"/>
              </a:rPr>
              <a:t>Problem </a:t>
            </a:r>
            <a:r>
              <a:rPr lang="en-US" sz="6399" b="1" i="1" dirty="0" smtClean="0">
                <a:solidFill>
                  <a:srgbClr val="1E295D"/>
                </a:solidFill>
                <a:latin typeface="Calibri (MS) Bold Italics"/>
                <a:ea typeface="Calibri (MS) Bold Italics"/>
                <a:cs typeface="Calibri (MS) Bold Italics"/>
                <a:sym typeface="Calibri (MS) Bold Italics"/>
              </a:rPr>
              <a:t>Statement</a:t>
            </a:r>
            <a:endParaRPr lang="en-US" sz="6399" b="1" i="1" dirty="0">
              <a:solidFill>
                <a:srgbClr val="1E295D"/>
              </a:solidFill>
              <a:latin typeface="Calibri (MS) Bold Italics"/>
              <a:ea typeface="Calibri (MS) Bold Italics"/>
              <a:cs typeface="Calibri (MS) Bold Italics"/>
              <a:sym typeface="Calibri (MS) Bold Italics"/>
            </a:endParaRPr>
          </a:p>
        </p:txBody>
      </p:sp>
      <p:sp>
        <p:nvSpPr>
          <p:cNvPr id="3" name="AutoShape 3"/>
          <p:cNvSpPr/>
          <p:nvPr/>
        </p:nvSpPr>
        <p:spPr>
          <a:xfrm>
            <a:off x="1028700" y="9848548"/>
            <a:ext cx="8114971" cy="0"/>
          </a:xfrm>
          <a:prstGeom prst="line">
            <a:avLst/>
          </a:prstGeom>
          <a:ln w="76200" cap="flat">
            <a:solidFill>
              <a:srgbClr val="7C92C0"/>
            </a:solidFill>
            <a:prstDash val="solid"/>
            <a:headEnd type="none" w="sm" len="sm"/>
            <a:tailEnd type="none" w="sm" len="sm"/>
          </a:ln>
        </p:spPr>
      </p:sp>
      <p:sp>
        <p:nvSpPr>
          <p:cNvPr id="4" name="Freeform 4"/>
          <p:cNvSpPr/>
          <p:nvPr/>
        </p:nvSpPr>
        <p:spPr>
          <a:xfrm>
            <a:off x="9603642" y="9589640"/>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AutoShape 5"/>
          <p:cNvSpPr/>
          <p:nvPr/>
        </p:nvSpPr>
        <p:spPr>
          <a:xfrm>
            <a:off x="8515010" y="589947"/>
            <a:ext cx="6648789" cy="0"/>
          </a:xfrm>
          <a:prstGeom prst="line">
            <a:avLst/>
          </a:prstGeom>
          <a:ln w="76200" cap="flat">
            <a:solidFill>
              <a:srgbClr val="7C92C0"/>
            </a:solidFill>
            <a:prstDash val="solid"/>
            <a:headEnd type="none" w="sm" len="sm"/>
            <a:tailEnd type="none" w="sm" len="sm"/>
          </a:ln>
        </p:spPr>
      </p:sp>
      <p:sp>
        <p:nvSpPr>
          <p:cNvPr id="6" name="Freeform 6"/>
          <p:cNvSpPr/>
          <p:nvPr/>
        </p:nvSpPr>
        <p:spPr>
          <a:xfrm>
            <a:off x="5257800" y="392094"/>
            <a:ext cx="2968854" cy="441617"/>
          </a:xfrm>
          <a:custGeom>
            <a:avLst/>
            <a:gdLst/>
            <a:ahLst/>
            <a:cxnLst/>
            <a:rect l="l" t="t" r="r" b="b"/>
            <a:pathLst>
              <a:path w="2968854" h="441617">
                <a:moveTo>
                  <a:pt x="0" y="0"/>
                </a:moveTo>
                <a:lnTo>
                  <a:pt x="2968853" y="0"/>
                </a:lnTo>
                <a:lnTo>
                  <a:pt x="2968853" y="441616"/>
                </a:lnTo>
                <a:lnTo>
                  <a:pt x="0" y="441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27566" y="857956"/>
            <a:ext cx="8285926" cy="7848302"/>
          </a:xfrm>
          <a:prstGeom prst="rect">
            <a:avLst/>
          </a:prstGeom>
        </p:spPr>
        <p:txBody>
          <a:bodyPr lIns="0" tIns="0" rIns="0" bIns="0" rtlCol="0" anchor="t">
            <a:spAutoFit/>
          </a:bodyPr>
          <a:lstStyle/>
          <a:p>
            <a:pPr lvl="0">
              <a:lnSpc>
                <a:spcPts val="8959"/>
              </a:lnSpc>
              <a:spcBef>
                <a:spcPct val="0"/>
              </a:spcBef>
            </a:pPr>
            <a:endParaRPr lang="en-US" dirty="0" smtClean="0"/>
          </a:p>
          <a:p>
            <a:pPr lvl="0">
              <a:lnSpc>
                <a:spcPts val="3080"/>
              </a:lnSpc>
              <a:spcBef>
                <a:spcPct val="0"/>
              </a:spcBef>
            </a:pPr>
            <a:endParaRPr lang="en-US" sz="2000" b="1" i="1" dirty="0" smtClean="0">
              <a:solidFill>
                <a:srgbClr val="1E295D"/>
              </a:solidFill>
              <a:latin typeface="Calibri (MS) Bold Italics"/>
              <a:ea typeface="Calibri (MS) Bold Italics"/>
              <a:cs typeface="Calibri (MS) Bold Italics"/>
            </a:endParaRPr>
          </a:p>
          <a:p>
            <a:pPr lvl="0">
              <a:lnSpc>
                <a:spcPts val="3080"/>
              </a:lnSpc>
              <a:spcBef>
                <a:spcPct val="0"/>
              </a:spcBef>
            </a:pPr>
            <a:endParaRPr lang="en-US" sz="2000" b="1" i="1" dirty="0">
              <a:solidFill>
                <a:srgbClr val="1E295D"/>
              </a:solidFill>
              <a:latin typeface="Calibri (MS) Bold Italics"/>
              <a:ea typeface="Calibri (MS) Bold Italics"/>
              <a:cs typeface="Calibri (MS) Bold Italics"/>
            </a:endParaRPr>
          </a:p>
          <a:p>
            <a:pPr lvl="0">
              <a:lnSpc>
                <a:spcPts val="3080"/>
              </a:lnSpc>
              <a:spcBef>
                <a:spcPct val="0"/>
              </a:spcBef>
            </a:pPr>
            <a:r>
              <a:rPr lang="en-US" sz="2000" b="1" i="1" dirty="0" smtClean="0">
                <a:solidFill>
                  <a:srgbClr val="1E295D"/>
                </a:solidFill>
                <a:latin typeface="Calibri (MS) Bold Italics"/>
                <a:ea typeface="Calibri (MS) Bold Italics"/>
                <a:cs typeface="Calibri (MS) Bold Italics"/>
              </a:rPr>
              <a:t>As </a:t>
            </a:r>
            <a:r>
              <a:rPr lang="en-US" sz="2000" b="1" i="1" dirty="0">
                <a:solidFill>
                  <a:srgbClr val="1E295D"/>
                </a:solidFill>
                <a:latin typeface="Calibri (MS) Bold Italics"/>
                <a:ea typeface="Calibri (MS) Bold Italics"/>
                <a:cs typeface="Calibri (MS) Bold Italics"/>
              </a:rPr>
              <a:t>part of Global Electronics' data analytics team, our task was to conduct a comprehensive EDA to uncover valuable insights from the company’s data. The goal is to provide actionable recommendations that can enhance customer satisfaction, optimize operations, and drive overall business growth.</a:t>
            </a:r>
            <a:endParaRPr sz="2000" b="1" i="1" dirty="0">
              <a:solidFill>
                <a:srgbClr val="1E295D"/>
              </a:solidFill>
              <a:latin typeface="Calibri (MS) Bold Italics"/>
              <a:ea typeface="Calibri (MS) Bold Italics"/>
              <a:cs typeface="Calibri (MS) Bold Italics"/>
            </a:endParaRPr>
          </a:p>
          <a:p>
            <a:pPr lvl="0">
              <a:lnSpc>
                <a:spcPts val="5599"/>
              </a:lnSpc>
              <a:spcBef>
                <a:spcPct val="0"/>
              </a:spcBef>
            </a:pPr>
            <a:endParaRPr lang="en-US" sz="3999" b="1" i="1" dirty="0" smtClean="0">
              <a:solidFill>
                <a:srgbClr val="1E295D"/>
              </a:solidFill>
              <a:latin typeface="Calibri (MS) Bold Italics"/>
              <a:ea typeface="Calibri (MS) Bold Italics"/>
              <a:cs typeface="Calibri (MS) Bold Italics"/>
              <a:sym typeface="Calibri (MS) Bold Italics"/>
            </a:endParaRPr>
          </a:p>
          <a:p>
            <a:pPr lvl="0">
              <a:lnSpc>
                <a:spcPts val="5599"/>
              </a:lnSpc>
              <a:spcBef>
                <a:spcPct val="0"/>
              </a:spcBef>
            </a:pPr>
            <a:r>
              <a:rPr lang="en-US" sz="3999" b="1" i="1" dirty="0" smtClean="0">
                <a:solidFill>
                  <a:srgbClr val="1E295D"/>
                </a:solidFill>
                <a:latin typeface="Calibri (MS) Bold Italics"/>
                <a:ea typeface="Calibri (MS) Bold Italics"/>
                <a:cs typeface="Calibri (MS) Bold Italics"/>
                <a:sym typeface="Calibri (MS) Bold Italics"/>
              </a:rPr>
              <a:t>Customer </a:t>
            </a:r>
            <a:r>
              <a:rPr lang="en-US" sz="3999" b="1" i="1" dirty="0">
                <a:solidFill>
                  <a:srgbClr val="1E295D"/>
                </a:solidFill>
                <a:latin typeface="Calibri (MS) Bold Italics"/>
                <a:ea typeface="Calibri (MS) Bold Italics"/>
                <a:cs typeface="Calibri (MS) Bold Italics"/>
                <a:sym typeface="Calibri (MS) Bold Italics"/>
              </a:rPr>
              <a:t>Segmentation</a:t>
            </a:r>
          </a:p>
          <a:p>
            <a:pPr marL="0" lvl="0" indent="0" algn="l">
              <a:lnSpc>
                <a:spcPts val="5599"/>
              </a:lnSpc>
              <a:spcBef>
                <a:spcPct val="0"/>
              </a:spcBef>
            </a:pPr>
            <a:r>
              <a:rPr lang="en-US" sz="3999" b="1" i="1" u="none" strike="noStrike" dirty="0" smtClean="0">
                <a:solidFill>
                  <a:srgbClr val="1E295D"/>
                </a:solidFill>
                <a:latin typeface="Calibri (MS) Bold Italics"/>
                <a:ea typeface="Calibri (MS) Bold Italics"/>
                <a:cs typeface="Calibri (MS) Bold Italics"/>
                <a:sym typeface="Calibri (MS) Bold Italics"/>
              </a:rPr>
              <a:t>Geography, Age and Revenue :</a:t>
            </a:r>
            <a:endParaRPr lang="en-US" sz="3999" b="1" i="1" u="none" strike="noStrike" dirty="0">
              <a:solidFill>
                <a:srgbClr val="1E295D"/>
              </a:solidFill>
              <a:latin typeface="Calibri (MS) Bold Italics"/>
              <a:ea typeface="Calibri (MS) Bold Italics"/>
              <a:cs typeface="Calibri (MS) Bold Italics"/>
              <a:sym typeface="Calibri (MS) Bold Italics"/>
            </a:endParaRPr>
          </a:p>
          <a:p>
            <a:pPr lvl="0">
              <a:lnSpc>
                <a:spcPts val="2800"/>
              </a:lnSpc>
              <a:spcBef>
                <a:spcPct val="0"/>
              </a:spcBef>
            </a:pPr>
            <a:r>
              <a:rPr lang="en-US" sz="2000" b="1" i="1" u="none" strike="noStrike" dirty="0">
                <a:solidFill>
                  <a:srgbClr val="1E295D"/>
                </a:solidFill>
                <a:latin typeface="Calibri (MS) Bold Italics"/>
                <a:ea typeface="Calibri (MS) Bold Italics"/>
                <a:cs typeface="Calibri (MS) Bold Italics"/>
                <a:sym typeface="Calibri (MS) Bold Italics"/>
              </a:rPr>
              <a:t> </a:t>
            </a:r>
            <a:r>
              <a:rPr lang="en-US" sz="2000" b="1" i="1" dirty="0">
                <a:solidFill>
                  <a:srgbClr val="1E295D"/>
                </a:solidFill>
                <a:latin typeface="Calibri (MS) Bold Italics"/>
                <a:ea typeface="Calibri (MS) Bold Italics"/>
                <a:cs typeface="Calibri (MS) Bold Italics"/>
                <a:sym typeface="Calibri (MS) Bold Italics"/>
              </a:rPr>
              <a:t>"Customer Distribution </a:t>
            </a:r>
            <a:r>
              <a:rPr lang="en-US" sz="2000" b="1" i="1" dirty="0" smtClean="0">
                <a:solidFill>
                  <a:srgbClr val="1E295D"/>
                </a:solidFill>
                <a:latin typeface="Calibri (MS) Bold Italics"/>
                <a:ea typeface="Calibri (MS) Bold Italics"/>
                <a:cs typeface="Calibri (MS) Bold Italics"/>
                <a:sym typeface="Calibri (MS) Bold Italics"/>
              </a:rPr>
              <a:t>by Age: Visualized the age </a:t>
            </a:r>
            <a:r>
              <a:rPr lang="en-US" sz="2000" b="1" i="1" dirty="0">
                <a:solidFill>
                  <a:srgbClr val="1E295D"/>
                </a:solidFill>
                <a:latin typeface="Calibri (MS) Bold Italics"/>
                <a:ea typeface="Calibri (MS) Bold Italics"/>
                <a:cs typeface="Calibri (MS) Bold Italics"/>
                <a:sym typeface="Calibri (MS) Bold Italics"/>
              </a:rPr>
              <a:t>distribution of </a:t>
            </a:r>
            <a:r>
              <a:rPr lang="en-US" sz="2000" b="1" i="1" dirty="0" smtClean="0">
                <a:solidFill>
                  <a:srgbClr val="1E295D"/>
                </a:solidFill>
                <a:latin typeface="Calibri (MS) Bold Italics"/>
                <a:ea typeface="Calibri (MS) Bold Italics"/>
                <a:cs typeface="Calibri (MS) Bold Italics"/>
                <a:sym typeface="Calibri (MS) Bold Italics"/>
              </a:rPr>
              <a:t>customers top age is in the  senior level and top sale product  is in Computer .</a:t>
            </a:r>
            <a:endParaRPr lang="en-US" sz="2000" b="1" i="1" dirty="0">
              <a:solidFill>
                <a:srgbClr val="1E295D"/>
              </a:solidFill>
              <a:latin typeface="Calibri (MS) Bold Italics"/>
              <a:ea typeface="Calibri (MS) Bold Italics"/>
              <a:cs typeface="Calibri (MS) Bold Italics"/>
              <a:sym typeface="Calibri (MS) Bold Italics"/>
            </a:endParaRPr>
          </a:p>
          <a:p>
            <a:pPr lvl="0">
              <a:lnSpc>
                <a:spcPts val="2800"/>
              </a:lnSpc>
              <a:spcBef>
                <a:spcPct val="0"/>
              </a:spcBef>
            </a:pPr>
            <a:r>
              <a:rPr lang="en-US" sz="2000" b="1" i="1" dirty="0">
                <a:solidFill>
                  <a:srgbClr val="1E295D"/>
                </a:solidFill>
                <a:latin typeface="Calibri (MS) Bold Italics"/>
                <a:ea typeface="Calibri (MS) Bold Italics"/>
                <a:cs typeface="Calibri (MS) Bold Italics"/>
                <a:sym typeface="Calibri (MS) Bold Italics"/>
              </a:rPr>
              <a:t>Customer distribution by state, country, city, </a:t>
            </a:r>
            <a:r>
              <a:rPr lang="en-US" sz="2000" b="1" i="1" dirty="0" smtClean="0">
                <a:solidFill>
                  <a:srgbClr val="1E295D"/>
                </a:solidFill>
                <a:latin typeface="Calibri (MS) Bold Italics"/>
                <a:ea typeface="Calibri (MS) Bold Italics"/>
                <a:cs typeface="Calibri (MS) Bold Italics"/>
                <a:sym typeface="Calibri (MS) Bold Italics"/>
              </a:rPr>
              <a:t>: </a:t>
            </a:r>
            <a:r>
              <a:rPr lang="en-US" sz="2000" b="1" i="1" dirty="0">
                <a:solidFill>
                  <a:srgbClr val="1E295D"/>
                </a:solidFill>
                <a:latin typeface="Calibri (MS) Bold Italics"/>
                <a:ea typeface="Calibri (MS) Bold Italics"/>
                <a:cs typeface="Calibri (MS) Bold Italics"/>
                <a:sym typeface="Calibri (MS) Bold Italics"/>
              </a:rPr>
              <a:t>Tree map showed total geographically </a:t>
            </a:r>
            <a:r>
              <a:rPr lang="en-US" sz="2000" b="1" i="1" dirty="0" smtClean="0">
                <a:solidFill>
                  <a:srgbClr val="1E295D"/>
                </a:solidFill>
                <a:latin typeface="Calibri (MS) Bold Italics"/>
                <a:ea typeface="Calibri (MS) Bold Italics"/>
                <a:cs typeface="Calibri (MS) Bold Italics"/>
                <a:sym typeface="Calibri (MS) Bold Italics"/>
              </a:rPr>
              <a:t>located and top sale is in the USA. </a:t>
            </a:r>
          </a:p>
          <a:p>
            <a:pPr lvl="0">
              <a:lnSpc>
                <a:spcPts val="2800"/>
              </a:lnSpc>
              <a:spcBef>
                <a:spcPct val="0"/>
              </a:spcBef>
            </a:pPr>
            <a:r>
              <a:rPr lang="en-US" sz="2000" b="1" i="1" dirty="0" smtClean="0">
                <a:solidFill>
                  <a:srgbClr val="1E295D"/>
                </a:solidFill>
                <a:latin typeface="Calibri (MS) Bold Italics"/>
                <a:ea typeface="Calibri (MS) Bold Italics"/>
                <a:cs typeface="Calibri (MS) Bold Italics"/>
                <a:sym typeface="Calibri (MS) Bold Italics"/>
              </a:rPr>
              <a:t>Also </a:t>
            </a:r>
            <a:r>
              <a:rPr lang="en-US" sz="2000" b="1" i="1" dirty="0">
                <a:solidFill>
                  <a:srgbClr val="1E295D"/>
                </a:solidFill>
                <a:latin typeface="Calibri (MS) Bold Italics"/>
                <a:ea typeface="Calibri (MS) Bold Italics"/>
                <a:cs typeface="Calibri (MS) Bold Italics"/>
                <a:sym typeface="Calibri (MS) Bold Italics"/>
              </a:rPr>
              <a:t>The </a:t>
            </a:r>
            <a:r>
              <a:rPr lang="en-US" sz="2000" b="1" i="1" dirty="0" smtClean="0">
                <a:solidFill>
                  <a:srgbClr val="1E295D"/>
                </a:solidFill>
                <a:latin typeface="Calibri (MS) Bold Italics"/>
                <a:ea typeface="Calibri (MS) Bold Italics"/>
                <a:cs typeface="Calibri (MS) Bold Italics"/>
                <a:sym typeface="Calibri (MS) Bold Italics"/>
              </a:rPr>
              <a:t>left pattern showed that the highest monthly revenue generating product in period (Oct–Feb) while  the </a:t>
            </a:r>
            <a:r>
              <a:rPr lang="en-US" sz="2000" b="1" i="1" dirty="0">
                <a:solidFill>
                  <a:srgbClr val="1E295D"/>
                </a:solidFill>
                <a:latin typeface="Calibri (MS) Bold Italics"/>
                <a:ea typeface="Calibri (MS) Bold Italics"/>
                <a:cs typeface="Calibri (MS) Bold Italics"/>
                <a:sym typeface="Calibri (MS) Bold Italics"/>
              </a:rPr>
              <a:t>lowest </a:t>
            </a:r>
            <a:r>
              <a:rPr lang="en-US" sz="2000" b="1" i="1" dirty="0" smtClean="0">
                <a:solidFill>
                  <a:srgbClr val="1E295D"/>
                </a:solidFill>
                <a:latin typeface="Calibri (MS) Bold Italics"/>
                <a:ea typeface="Calibri (MS) Bold Italics"/>
                <a:cs typeface="Calibri (MS) Bold Italics"/>
                <a:sym typeface="Calibri (MS) Bold Italics"/>
              </a:rPr>
              <a:t>monthly revenue  is in (Apr) . </a:t>
            </a:r>
            <a:endParaRPr lang="en-US" sz="2000" b="1" i="1" u="none" strike="noStrike" dirty="0" smtClean="0">
              <a:solidFill>
                <a:srgbClr val="1E295D"/>
              </a:solidFill>
              <a:latin typeface="Calibri (MS) Bold Italics"/>
              <a:ea typeface="Calibri (MS) Bold Italics"/>
              <a:cs typeface="Calibri (MS) Bold Italics"/>
              <a:sym typeface="Calibri (MS) Bold Italics"/>
            </a:endParaRPr>
          </a:p>
        </p:txBody>
      </p:sp>
      <p:sp>
        <p:nvSpPr>
          <p:cNvPr id="14" name="Freeform 14"/>
          <p:cNvSpPr/>
          <p:nvPr/>
        </p:nvSpPr>
        <p:spPr>
          <a:xfrm>
            <a:off x="0" y="0"/>
            <a:ext cx="1413505" cy="1179894"/>
          </a:xfrm>
          <a:custGeom>
            <a:avLst/>
            <a:gdLst/>
            <a:ahLst/>
            <a:cxnLst/>
            <a:rect l="l" t="t" r="r" b="b"/>
            <a:pathLst>
              <a:path w="1413505" h="1179894">
                <a:moveTo>
                  <a:pt x="0" y="0"/>
                </a:moveTo>
                <a:lnTo>
                  <a:pt x="1413505" y="0"/>
                </a:lnTo>
                <a:lnTo>
                  <a:pt x="1413505" y="1179894"/>
                </a:lnTo>
                <a:lnTo>
                  <a:pt x="0" y="1179894"/>
                </a:lnTo>
                <a:lnTo>
                  <a:pt x="0" y="0"/>
                </a:lnTo>
                <a:close/>
              </a:path>
            </a:pathLst>
          </a:custGeom>
          <a:blipFill>
            <a:blip r:embed="rId4"/>
            <a:stretch>
              <a:fillRect l="-9156"/>
            </a:stretch>
          </a:blipFill>
        </p:spPr>
      </p:sp>
      <p:pic>
        <p:nvPicPr>
          <p:cNvPr id="16" name="Picture 15"/>
          <p:cNvPicPr>
            <a:picLocks noChangeAspect="1"/>
          </p:cNvPicPr>
          <p:nvPr/>
        </p:nvPicPr>
        <p:blipFill>
          <a:blip r:embed="rId5"/>
          <a:stretch>
            <a:fillRect/>
          </a:stretch>
        </p:blipFill>
        <p:spPr>
          <a:xfrm>
            <a:off x="15294178" y="-40466"/>
            <a:ext cx="2993821" cy="1828959"/>
          </a:xfrm>
          <a:prstGeom prst="rect">
            <a:avLst/>
          </a:prstGeom>
        </p:spPr>
      </p:pic>
      <p:pic>
        <p:nvPicPr>
          <p:cNvPr id="22" name="Picture 21"/>
          <p:cNvPicPr>
            <a:picLocks noChangeAspect="1"/>
          </p:cNvPicPr>
          <p:nvPr/>
        </p:nvPicPr>
        <p:blipFill>
          <a:blip r:embed="rId6"/>
          <a:stretch>
            <a:fillRect/>
          </a:stretch>
        </p:blipFill>
        <p:spPr>
          <a:xfrm>
            <a:off x="8413492" y="1863544"/>
            <a:ext cx="9874508" cy="727298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16000" y="369741"/>
            <a:ext cx="4491275" cy="9825819"/>
            <a:chOff x="0" y="0"/>
            <a:chExt cx="1104621" cy="2705159"/>
          </a:xfrm>
          <a:solidFill>
            <a:srgbClr val="92D050">
              <a:alpha val="30000"/>
            </a:srgbClr>
          </a:solidFill>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4" name="TextBox 4"/>
            <p:cNvSpPr txBox="1"/>
            <p:nvPr/>
          </p:nvSpPr>
          <p:spPr>
            <a:xfrm>
              <a:off x="0" y="-104775"/>
              <a:ext cx="1104621" cy="2809934"/>
            </a:xfrm>
            <a:prstGeom prst="rect">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lIns="50800" tIns="50800" rIns="50800" bIns="50800" rtlCol="0" anchor="ctr"/>
            <a:lstStyle/>
            <a:p>
              <a:pPr algn="ctr">
                <a:lnSpc>
                  <a:spcPts val="3693"/>
                </a:lnSpc>
              </a:pPr>
              <a:endParaRPr/>
            </a:p>
          </p:txBody>
        </p:sp>
      </p:grpSp>
      <p:sp>
        <p:nvSpPr>
          <p:cNvPr id="6" name="AutoShape 6"/>
          <p:cNvSpPr/>
          <p:nvPr/>
        </p:nvSpPr>
        <p:spPr>
          <a:xfrm>
            <a:off x="8915400" y="647700"/>
            <a:ext cx="8114971" cy="0"/>
          </a:xfrm>
          <a:prstGeom prst="line">
            <a:avLst/>
          </a:prstGeom>
          <a:ln w="76200" cap="flat">
            <a:solidFill>
              <a:srgbClr val="7C92C0"/>
            </a:solidFill>
            <a:prstDash val="solid"/>
            <a:headEnd type="none" w="sm" len="sm"/>
            <a:tailEnd type="none" w="sm" len="sm"/>
          </a:ln>
        </p:spPr>
      </p:sp>
      <p:sp>
        <p:nvSpPr>
          <p:cNvPr id="7" name="Freeform 7"/>
          <p:cNvSpPr/>
          <p:nvPr/>
        </p:nvSpPr>
        <p:spPr>
          <a:xfrm>
            <a:off x="5632336" y="369742"/>
            <a:ext cx="2968854" cy="441617"/>
          </a:xfrm>
          <a:custGeom>
            <a:avLst/>
            <a:gdLst/>
            <a:ahLst/>
            <a:cxnLst/>
            <a:rect l="l" t="t" r="r" b="b"/>
            <a:pathLst>
              <a:path w="2968854" h="441617">
                <a:moveTo>
                  <a:pt x="0" y="0"/>
                </a:moveTo>
                <a:lnTo>
                  <a:pt x="2968853" y="0"/>
                </a:lnTo>
                <a:lnTo>
                  <a:pt x="2968853" y="441616"/>
                </a:lnTo>
                <a:lnTo>
                  <a:pt x="0" y="441616"/>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8" name="AutoShape 8"/>
          <p:cNvSpPr/>
          <p:nvPr/>
        </p:nvSpPr>
        <p:spPr>
          <a:xfrm>
            <a:off x="1028700" y="9848548"/>
            <a:ext cx="8114971" cy="0"/>
          </a:xfrm>
          <a:prstGeom prst="line">
            <a:avLst/>
          </a:prstGeom>
          <a:ln w="76200" cap="flat">
            <a:solidFill>
              <a:srgbClr val="7C92C0"/>
            </a:solidFill>
            <a:prstDash val="solid"/>
            <a:headEnd type="none" w="sm" len="sm"/>
            <a:tailEnd type="none" w="sm" len="sm"/>
          </a:ln>
        </p:spPr>
      </p:sp>
      <p:sp>
        <p:nvSpPr>
          <p:cNvPr id="9" name="Freeform 9"/>
          <p:cNvSpPr/>
          <p:nvPr/>
        </p:nvSpPr>
        <p:spPr>
          <a:xfrm>
            <a:off x="9603642" y="9589640"/>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1" name="TextBox 11"/>
          <p:cNvSpPr txBox="1"/>
          <p:nvPr/>
        </p:nvSpPr>
        <p:spPr>
          <a:xfrm>
            <a:off x="1343025" y="1027160"/>
            <a:ext cx="10727297" cy="1154162"/>
          </a:xfrm>
          <a:prstGeom prst="rect">
            <a:avLst/>
          </a:prstGeom>
        </p:spPr>
        <p:txBody>
          <a:bodyPr lIns="0" tIns="0" rIns="0" bIns="0" rtlCol="0" anchor="t">
            <a:spAutoFit/>
          </a:bodyPr>
          <a:lstStyle/>
          <a:p>
            <a:pPr lvl="0">
              <a:lnSpc>
                <a:spcPts val="8959"/>
              </a:lnSpc>
              <a:spcBef>
                <a:spcPct val="0"/>
              </a:spcBef>
            </a:pPr>
            <a:r>
              <a:rPr lang="en-US" sz="6399" b="1" i="1" dirty="0" smtClean="0">
                <a:solidFill>
                  <a:srgbClr val="1E295D"/>
                </a:solidFill>
                <a:latin typeface="Calibri (MS) Bold Italics"/>
                <a:ea typeface="Calibri (MS) Bold Italics"/>
                <a:cs typeface="Calibri (MS) Bold Italics"/>
                <a:sym typeface="Calibri (MS) Bold Italics"/>
              </a:rPr>
              <a:t>Sales performance</a:t>
            </a:r>
            <a:endParaRPr lang="en-US" sz="6399" b="1" i="1" dirty="0">
              <a:solidFill>
                <a:srgbClr val="1E295D"/>
              </a:solidFill>
              <a:latin typeface="Calibri (MS) Bold Italics"/>
              <a:ea typeface="Calibri (MS) Bold Italics"/>
              <a:cs typeface="Calibri (MS) Bold Italics"/>
              <a:sym typeface="Calibri (MS) Bold Italics"/>
            </a:endParaRPr>
          </a:p>
        </p:txBody>
      </p:sp>
      <p:sp>
        <p:nvSpPr>
          <p:cNvPr id="12" name="TextBox 12"/>
          <p:cNvSpPr txBox="1"/>
          <p:nvPr/>
        </p:nvSpPr>
        <p:spPr>
          <a:xfrm>
            <a:off x="60333" y="2442888"/>
            <a:ext cx="8555219" cy="3154710"/>
          </a:xfrm>
          <a:prstGeom prst="rect">
            <a:avLst/>
          </a:prstGeom>
        </p:spPr>
        <p:txBody>
          <a:bodyPr wrap="square" lIns="0" tIns="0" rIns="0" bIns="0" rtlCol="0" anchor="t">
            <a:spAutoFit/>
          </a:bodyPr>
          <a:lstStyle/>
          <a:p>
            <a:pPr lvl="0">
              <a:lnSpc>
                <a:spcPts val="4079"/>
              </a:lnSpc>
            </a:pPr>
            <a:r>
              <a:rPr lang="en-US" sz="2400" dirty="0">
                <a:solidFill>
                  <a:srgbClr val="1E295D"/>
                </a:solidFill>
                <a:latin typeface="Calibri (MS)"/>
                <a:ea typeface="Calibri (MS)"/>
                <a:cs typeface="Calibri (MS)"/>
                <a:sym typeface="Calibri (MS)"/>
              </a:rPr>
              <a:t>"Seasonal Trends: Examination of sales data over time highlighted seasonal fluctuations in demand for electronics products. Based on the data presented, 2019 was the best performing year in terms of order volume and revenue. Also, </a:t>
            </a:r>
            <a:r>
              <a:rPr lang="en-US" sz="2400" dirty="0" smtClean="0">
                <a:solidFill>
                  <a:srgbClr val="1E295D"/>
                </a:solidFill>
                <a:latin typeface="Calibri (MS)"/>
                <a:ea typeface="Calibri (MS)"/>
                <a:cs typeface="Calibri (MS)"/>
                <a:sym typeface="Calibri (MS)"/>
              </a:rPr>
              <a:t>October </a:t>
            </a:r>
            <a:r>
              <a:rPr lang="en-US" sz="2400" dirty="0">
                <a:solidFill>
                  <a:srgbClr val="1E295D"/>
                </a:solidFill>
                <a:latin typeface="Calibri (MS)"/>
                <a:ea typeface="Calibri (MS)"/>
                <a:cs typeface="Calibri (MS)"/>
                <a:sym typeface="Calibri (MS)"/>
              </a:rPr>
              <a:t>to February the following year generated the highest revenue and volume across all years, indicating this was a peak purchasing period.</a:t>
            </a:r>
          </a:p>
        </p:txBody>
      </p:sp>
      <p:sp>
        <p:nvSpPr>
          <p:cNvPr id="14" name="TextBox 14"/>
          <p:cNvSpPr txBox="1"/>
          <p:nvPr/>
        </p:nvSpPr>
        <p:spPr>
          <a:xfrm>
            <a:off x="0" y="5833173"/>
            <a:ext cx="7669663" cy="2628925"/>
          </a:xfrm>
          <a:prstGeom prst="rect">
            <a:avLst/>
          </a:prstGeom>
        </p:spPr>
        <p:txBody>
          <a:bodyPr lIns="0" tIns="0" rIns="0" bIns="0" rtlCol="0" anchor="t">
            <a:spAutoFit/>
          </a:bodyPr>
          <a:lstStyle/>
          <a:p>
            <a:pPr lvl="0">
              <a:lnSpc>
                <a:spcPts val="4079"/>
              </a:lnSpc>
            </a:pPr>
            <a:r>
              <a:rPr lang="en-US" sz="2400" dirty="0" smtClean="0">
                <a:solidFill>
                  <a:srgbClr val="1E295D"/>
                </a:solidFill>
                <a:latin typeface="Calibri (MS)"/>
                <a:ea typeface="Calibri (MS)"/>
                <a:cs typeface="Calibri (MS)"/>
                <a:sym typeface="Calibri (MS)"/>
              </a:rPr>
              <a:t>“Also this graph illustrates whether sales made directly from the store </a:t>
            </a:r>
            <a:r>
              <a:rPr lang="en-US" sz="2400" dirty="0">
                <a:solidFill>
                  <a:srgbClr val="1E295D"/>
                </a:solidFill>
                <a:latin typeface="Calibri (MS)"/>
                <a:ea typeface="Calibri (MS)"/>
                <a:cs typeface="Calibri (MS)"/>
                <a:sym typeface="Calibri (MS)"/>
              </a:rPr>
              <a:t>or </a:t>
            </a:r>
            <a:r>
              <a:rPr lang="en-US" sz="2400" dirty="0" smtClean="0">
                <a:solidFill>
                  <a:srgbClr val="1E295D"/>
                </a:solidFill>
                <a:latin typeface="Calibri (MS)"/>
                <a:ea typeface="Calibri (MS)"/>
                <a:cs typeface="Calibri (MS)"/>
                <a:sym typeface="Calibri (MS)"/>
              </a:rPr>
              <a:t>online generally</a:t>
            </a:r>
            <a:r>
              <a:rPr lang="en-US" sz="2400" dirty="0">
                <a:solidFill>
                  <a:srgbClr val="1E295D"/>
                </a:solidFill>
                <a:latin typeface="Calibri (MS)"/>
                <a:ea typeface="Calibri (MS)"/>
                <a:cs typeface="Calibri (MS)"/>
                <a:sym typeface="Calibri (MS)"/>
              </a:rPr>
              <a:t>, customers preferred physical stores to online shopping. </a:t>
            </a:r>
            <a:r>
              <a:rPr lang="en-US" sz="2400" dirty="0" smtClean="0">
                <a:solidFill>
                  <a:srgbClr val="1E295D"/>
                </a:solidFill>
                <a:latin typeface="Calibri (MS)"/>
                <a:ea typeface="Calibri (MS)"/>
                <a:cs typeface="Calibri (MS)"/>
                <a:sym typeface="Calibri (MS)"/>
              </a:rPr>
              <a:t>highest of </a:t>
            </a:r>
            <a:r>
              <a:rPr lang="en-US" sz="2400" dirty="0">
                <a:solidFill>
                  <a:srgbClr val="1E295D"/>
                </a:solidFill>
                <a:latin typeface="Calibri (MS)"/>
                <a:ea typeface="Calibri (MS)"/>
                <a:cs typeface="Calibri (MS)"/>
                <a:sym typeface="Calibri (MS)"/>
              </a:rPr>
              <a:t>the revenue was generated from in-store sales while the remainder from online </a:t>
            </a:r>
            <a:r>
              <a:rPr lang="en-US" sz="2400" dirty="0" smtClean="0">
                <a:solidFill>
                  <a:srgbClr val="1E295D"/>
                </a:solidFill>
                <a:latin typeface="Calibri (MS)"/>
                <a:ea typeface="Calibri (MS)"/>
                <a:cs typeface="Calibri (MS)"/>
                <a:sym typeface="Calibri (MS)"/>
              </a:rPr>
              <a:t>sales ."</a:t>
            </a:r>
            <a:endParaRPr lang="en-US" sz="2400" dirty="0">
              <a:solidFill>
                <a:srgbClr val="1E295D"/>
              </a:solidFill>
              <a:latin typeface="Calibri (MS)"/>
              <a:ea typeface="Calibri (MS)"/>
              <a:cs typeface="Calibri (MS)"/>
              <a:sym typeface="Calibri (MS)"/>
            </a:endParaRPr>
          </a:p>
        </p:txBody>
      </p:sp>
      <p:sp>
        <p:nvSpPr>
          <p:cNvPr id="15" name="TextBox 15"/>
          <p:cNvSpPr txBox="1"/>
          <p:nvPr/>
        </p:nvSpPr>
        <p:spPr>
          <a:xfrm>
            <a:off x="178696" y="1972118"/>
            <a:ext cx="6938067" cy="469872"/>
          </a:xfrm>
          <a:prstGeom prst="rect">
            <a:avLst/>
          </a:prstGeom>
        </p:spPr>
        <p:txBody>
          <a:bodyPr lIns="0" tIns="0" rIns="0" bIns="0" rtlCol="0" anchor="t">
            <a:spAutoFit/>
          </a:bodyPr>
          <a:lstStyle/>
          <a:p>
            <a:pPr marL="0" lvl="0" indent="0" algn="l">
              <a:lnSpc>
                <a:spcPts val="3919"/>
              </a:lnSpc>
              <a:spcBef>
                <a:spcPct val="0"/>
              </a:spcBef>
            </a:pPr>
            <a:r>
              <a:rPr lang="en-US" sz="2799" b="1" dirty="0" smtClean="0">
                <a:solidFill>
                  <a:srgbClr val="1E295D"/>
                </a:solidFill>
                <a:latin typeface="Calibri (MS) Bold"/>
                <a:ea typeface="Calibri (MS) Bold"/>
                <a:cs typeface="Calibri (MS) Bold"/>
                <a:sym typeface="Calibri (MS) Bold"/>
              </a:rPr>
              <a:t>Statues Sales :</a:t>
            </a:r>
            <a:endParaRPr lang="en-US" sz="2799" b="1" dirty="0">
              <a:solidFill>
                <a:srgbClr val="1E295D"/>
              </a:solidFill>
              <a:latin typeface="Calibri (MS) Bold"/>
              <a:ea typeface="Calibri (MS) Bold"/>
              <a:cs typeface="Calibri (MS) Bold"/>
              <a:sym typeface="Calibri (MS) Bold"/>
            </a:endParaRPr>
          </a:p>
        </p:txBody>
      </p:sp>
      <p:sp>
        <p:nvSpPr>
          <p:cNvPr id="16" name="Freeform 16"/>
          <p:cNvSpPr/>
          <p:nvPr/>
        </p:nvSpPr>
        <p:spPr>
          <a:xfrm>
            <a:off x="0" y="0"/>
            <a:ext cx="1413505" cy="1179894"/>
          </a:xfrm>
          <a:custGeom>
            <a:avLst/>
            <a:gdLst/>
            <a:ahLst/>
            <a:cxnLst/>
            <a:rect l="l" t="t" r="r" b="b"/>
            <a:pathLst>
              <a:path w="1413505" h="1179894">
                <a:moveTo>
                  <a:pt x="0" y="0"/>
                </a:moveTo>
                <a:lnTo>
                  <a:pt x="1413505" y="0"/>
                </a:lnTo>
                <a:lnTo>
                  <a:pt x="1413505" y="1179894"/>
                </a:lnTo>
                <a:lnTo>
                  <a:pt x="0" y="1179894"/>
                </a:lnTo>
                <a:lnTo>
                  <a:pt x="0" y="0"/>
                </a:lnTo>
                <a:close/>
              </a:path>
            </a:pathLst>
          </a:custGeom>
          <a:blipFill>
            <a:blip r:embed="rId5"/>
            <a:stretch>
              <a:fillRect l="-9156"/>
            </a:stretch>
          </a:blipFill>
        </p:spPr>
      </p:sp>
      <p:pic>
        <p:nvPicPr>
          <p:cNvPr id="17" name="Picture 16"/>
          <p:cNvPicPr>
            <a:picLocks noChangeAspect="1"/>
          </p:cNvPicPr>
          <p:nvPr/>
        </p:nvPicPr>
        <p:blipFill>
          <a:blip r:embed="rId6"/>
          <a:stretch>
            <a:fillRect/>
          </a:stretch>
        </p:blipFill>
        <p:spPr>
          <a:xfrm>
            <a:off x="15299231" y="731487"/>
            <a:ext cx="2908044" cy="1828959"/>
          </a:xfrm>
          <a:prstGeom prst="rect">
            <a:avLst/>
          </a:prstGeom>
        </p:spPr>
      </p:pic>
      <p:pic>
        <p:nvPicPr>
          <p:cNvPr id="20" name="Picture 19"/>
          <p:cNvPicPr>
            <a:picLocks noChangeAspect="1"/>
          </p:cNvPicPr>
          <p:nvPr/>
        </p:nvPicPr>
        <p:blipFill>
          <a:blip r:embed="rId7"/>
          <a:stretch>
            <a:fillRect/>
          </a:stretch>
        </p:blipFill>
        <p:spPr>
          <a:xfrm>
            <a:off x="8382000" y="2560446"/>
            <a:ext cx="9906000" cy="6545454"/>
          </a:xfrm>
          <a:prstGeom prst="rect">
            <a:avLst/>
          </a:prstGeom>
          <a:solidFill>
            <a:schemeClr val="accent6">
              <a:lumMod val="20000"/>
              <a:lumOff val="80000"/>
            </a:schemeClr>
          </a:solid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848548"/>
            <a:ext cx="8114971" cy="0"/>
          </a:xfrm>
          <a:prstGeom prst="line">
            <a:avLst/>
          </a:prstGeom>
          <a:ln w="76200" cap="flat">
            <a:solidFill>
              <a:srgbClr val="7C92C0"/>
            </a:solidFill>
            <a:prstDash val="solid"/>
            <a:headEnd type="none" w="sm" len="sm"/>
            <a:tailEnd type="none" w="sm" len="sm"/>
          </a:ln>
        </p:spPr>
      </p:sp>
      <p:sp>
        <p:nvSpPr>
          <p:cNvPr id="3" name="Freeform 3"/>
          <p:cNvSpPr/>
          <p:nvPr/>
        </p:nvSpPr>
        <p:spPr>
          <a:xfrm>
            <a:off x="9603642" y="9589640"/>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AutoShape 6"/>
          <p:cNvSpPr/>
          <p:nvPr/>
        </p:nvSpPr>
        <p:spPr>
          <a:xfrm>
            <a:off x="8996561" y="601654"/>
            <a:ext cx="5405239" cy="0"/>
          </a:xfrm>
          <a:prstGeom prst="line">
            <a:avLst/>
          </a:prstGeom>
          <a:ln w="76200" cap="flat">
            <a:solidFill>
              <a:srgbClr val="7C92C0"/>
            </a:solidFill>
            <a:prstDash val="solid"/>
            <a:headEnd type="none" w="sm" len="sm"/>
            <a:tailEnd type="none" w="sm" len="sm"/>
          </a:ln>
        </p:spPr>
      </p:sp>
      <p:sp>
        <p:nvSpPr>
          <p:cNvPr id="7" name="Freeform 7"/>
          <p:cNvSpPr/>
          <p:nvPr/>
        </p:nvSpPr>
        <p:spPr>
          <a:xfrm>
            <a:off x="5632336" y="369742"/>
            <a:ext cx="2968854" cy="441617"/>
          </a:xfrm>
          <a:custGeom>
            <a:avLst/>
            <a:gdLst/>
            <a:ahLst/>
            <a:cxnLst/>
            <a:rect l="l" t="t" r="r" b="b"/>
            <a:pathLst>
              <a:path w="2968854" h="441617">
                <a:moveTo>
                  <a:pt x="0" y="0"/>
                </a:moveTo>
                <a:lnTo>
                  <a:pt x="2968853" y="0"/>
                </a:lnTo>
                <a:lnTo>
                  <a:pt x="2968853" y="441616"/>
                </a:lnTo>
                <a:lnTo>
                  <a:pt x="0" y="441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483828" y="1009194"/>
            <a:ext cx="8925666" cy="1082284"/>
          </a:xfrm>
          <a:prstGeom prst="rect">
            <a:avLst/>
          </a:prstGeom>
        </p:spPr>
        <p:txBody>
          <a:bodyPr lIns="0" tIns="0" rIns="0" bIns="0" rtlCol="0" anchor="t">
            <a:spAutoFit/>
          </a:bodyPr>
          <a:lstStyle/>
          <a:p>
            <a:pPr marL="0" lvl="0" indent="0" algn="l">
              <a:lnSpc>
                <a:spcPts val="8959"/>
              </a:lnSpc>
              <a:spcBef>
                <a:spcPct val="0"/>
              </a:spcBef>
            </a:pPr>
            <a:r>
              <a:rPr lang="en-US" sz="6399" b="1" i="1" dirty="0" smtClean="0">
                <a:solidFill>
                  <a:srgbClr val="1E295D"/>
                </a:solidFill>
                <a:latin typeface="Calibri (MS) Bold Italics"/>
                <a:ea typeface="Calibri (MS) Bold Italics"/>
                <a:cs typeface="Calibri (MS) Bold Italics"/>
                <a:sym typeface="Calibri (MS) Bold Italics"/>
              </a:rPr>
              <a:t>Store Performance</a:t>
            </a:r>
            <a:endParaRPr lang="en-US" sz="6399" b="1" i="1" dirty="0">
              <a:solidFill>
                <a:srgbClr val="1E295D"/>
              </a:solidFill>
              <a:latin typeface="Calibri (MS) Bold Italics"/>
              <a:ea typeface="Calibri (MS) Bold Italics"/>
              <a:cs typeface="Calibri (MS) Bold Italics"/>
              <a:sym typeface="Calibri (MS) Bold Italics"/>
            </a:endParaRPr>
          </a:p>
        </p:txBody>
      </p:sp>
      <p:sp>
        <p:nvSpPr>
          <p:cNvPr id="10" name="TextBox 10"/>
          <p:cNvSpPr txBox="1"/>
          <p:nvPr/>
        </p:nvSpPr>
        <p:spPr>
          <a:xfrm>
            <a:off x="907618" y="2976679"/>
            <a:ext cx="7395968" cy="1716304"/>
          </a:xfrm>
          <a:prstGeom prst="rect">
            <a:avLst/>
          </a:prstGeom>
        </p:spPr>
        <p:txBody>
          <a:bodyPr lIns="0" tIns="0" rIns="0" bIns="0" rtlCol="0" anchor="t">
            <a:spAutoFit/>
          </a:bodyPr>
          <a:lstStyle/>
          <a:p>
            <a:pPr lvl="0">
              <a:lnSpc>
                <a:spcPts val="3359"/>
              </a:lnSpc>
              <a:spcBef>
                <a:spcPct val="0"/>
              </a:spcBef>
            </a:pPr>
            <a:r>
              <a:rPr lang="en-US" sz="2400" dirty="0" smtClean="0">
                <a:solidFill>
                  <a:srgbClr val="1E295D"/>
                </a:solidFill>
                <a:latin typeface="Calibri (MS)"/>
                <a:ea typeface="Calibri (MS)"/>
                <a:cs typeface="Calibri (MS)"/>
                <a:sym typeface="Calibri (MS)"/>
              </a:rPr>
              <a:t>"Order </a:t>
            </a:r>
            <a:r>
              <a:rPr lang="en-US" sz="2400" dirty="0">
                <a:solidFill>
                  <a:srgbClr val="1E295D"/>
                </a:solidFill>
                <a:latin typeface="Calibri (MS)"/>
                <a:ea typeface="Calibri (MS)"/>
                <a:cs typeface="Calibri (MS)"/>
                <a:sym typeface="Calibri (MS)"/>
              </a:rPr>
              <a:t>delivery times: Matrix data showed the product delivery performance based on a standard 5 day delivery times. The chart includes continents, countries, cities to </a:t>
            </a:r>
            <a:r>
              <a:rPr lang="en-US" sz="2400" dirty="0" smtClean="0">
                <a:solidFill>
                  <a:srgbClr val="1E295D"/>
                </a:solidFill>
                <a:latin typeface="Calibri (MS)"/>
                <a:ea typeface="Calibri (MS)"/>
                <a:cs typeface="Calibri (MS)"/>
                <a:sym typeface="Calibri (MS)"/>
              </a:rPr>
              <a:t>analyze </a:t>
            </a:r>
            <a:r>
              <a:rPr lang="en-US" sz="2400" dirty="0">
                <a:solidFill>
                  <a:srgbClr val="1E295D"/>
                </a:solidFill>
                <a:latin typeface="Calibri (MS)"/>
                <a:ea typeface="Calibri (MS)"/>
                <a:cs typeface="Calibri (MS)"/>
                <a:sym typeface="Calibri (MS)"/>
              </a:rPr>
              <a:t>the performance of </a:t>
            </a:r>
            <a:r>
              <a:rPr lang="en-US" sz="2400" dirty="0" smtClean="0">
                <a:solidFill>
                  <a:srgbClr val="1E295D"/>
                </a:solidFill>
                <a:latin typeface="Calibri (MS)"/>
                <a:ea typeface="Calibri (MS)"/>
                <a:cs typeface="Calibri (MS)"/>
                <a:sym typeface="Calibri (MS)"/>
              </a:rPr>
              <a:t>delivery."</a:t>
            </a:r>
            <a:endParaRPr lang="en-US" sz="2400" dirty="0">
              <a:solidFill>
                <a:srgbClr val="1E295D"/>
              </a:solidFill>
              <a:latin typeface="Calibri (MS)"/>
              <a:ea typeface="Calibri (MS)"/>
              <a:cs typeface="Calibri (MS)"/>
              <a:sym typeface="Calibri (MS)"/>
            </a:endParaRPr>
          </a:p>
        </p:txBody>
      </p:sp>
      <p:sp>
        <p:nvSpPr>
          <p:cNvPr id="11" name="TextBox 11"/>
          <p:cNvSpPr txBox="1"/>
          <p:nvPr/>
        </p:nvSpPr>
        <p:spPr>
          <a:xfrm>
            <a:off x="1024384" y="2240624"/>
            <a:ext cx="5348229" cy="1000274"/>
          </a:xfrm>
          <a:prstGeom prst="rect">
            <a:avLst/>
          </a:prstGeom>
        </p:spPr>
        <p:txBody>
          <a:bodyPr lIns="0" tIns="0" rIns="0" bIns="0" rtlCol="0" anchor="t">
            <a:spAutoFit/>
          </a:bodyPr>
          <a:lstStyle/>
          <a:p>
            <a:pPr lvl="0" algn="just">
              <a:lnSpc>
                <a:spcPts val="3919"/>
              </a:lnSpc>
              <a:spcBef>
                <a:spcPct val="0"/>
              </a:spcBef>
            </a:pPr>
            <a:r>
              <a:rPr lang="en-US" sz="2799" b="1" dirty="0">
                <a:solidFill>
                  <a:srgbClr val="1E295D"/>
                </a:solidFill>
                <a:latin typeface="Calibri (MS) Bold"/>
                <a:ea typeface="Calibri (MS) Bold"/>
                <a:cs typeface="Calibri (MS) Bold"/>
                <a:sym typeface="Calibri (MS) Bold"/>
              </a:rPr>
              <a:t>Delivery Performance</a:t>
            </a:r>
          </a:p>
          <a:p>
            <a:pPr marL="0" lvl="0" indent="0" algn="just">
              <a:lnSpc>
                <a:spcPts val="3919"/>
              </a:lnSpc>
              <a:spcBef>
                <a:spcPct val="0"/>
              </a:spcBef>
            </a:pPr>
            <a:endParaRPr lang="en-US" sz="2799" b="1" dirty="0">
              <a:solidFill>
                <a:srgbClr val="1E295D"/>
              </a:solidFill>
              <a:latin typeface="Calibri (MS) Bold"/>
              <a:ea typeface="Calibri (MS) Bold"/>
              <a:cs typeface="Calibri (MS) Bold"/>
              <a:sym typeface="Calibri (MS) Bold"/>
            </a:endParaRPr>
          </a:p>
        </p:txBody>
      </p:sp>
      <p:sp>
        <p:nvSpPr>
          <p:cNvPr id="12" name="TextBox 12"/>
          <p:cNvSpPr txBox="1"/>
          <p:nvPr/>
        </p:nvSpPr>
        <p:spPr>
          <a:xfrm>
            <a:off x="907618" y="5632944"/>
            <a:ext cx="7395968" cy="3052118"/>
          </a:xfrm>
          <a:prstGeom prst="rect">
            <a:avLst/>
          </a:prstGeom>
        </p:spPr>
        <p:txBody>
          <a:bodyPr lIns="0" tIns="0" rIns="0" bIns="0" rtlCol="0" anchor="t">
            <a:spAutoFit/>
          </a:bodyPr>
          <a:lstStyle/>
          <a:p>
            <a:pPr lvl="0">
              <a:lnSpc>
                <a:spcPts val="3359"/>
              </a:lnSpc>
              <a:spcBef>
                <a:spcPct val="0"/>
              </a:spcBef>
            </a:pPr>
            <a:r>
              <a:rPr lang="en-US" sz="2400" dirty="0" smtClean="0">
                <a:solidFill>
                  <a:srgbClr val="1E295D"/>
                </a:solidFill>
                <a:latin typeface="Calibri (MS)"/>
                <a:ea typeface="Calibri (MS)"/>
                <a:cs typeface="Calibri (MS)"/>
                <a:sym typeface="Calibri (MS)"/>
              </a:rPr>
              <a:t>The chart </a:t>
            </a:r>
            <a:r>
              <a:rPr lang="en-US" sz="2400" dirty="0">
                <a:solidFill>
                  <a:srgbClr val="1E295D"/>
                </a:solidFill>
                <a:latin typeface="Calibri (MS)"/>
                <a:ea typeface="Calibri (MS)"/>
                <a:cs typeface="Calibri (MS)"/>
                <a:sym typeface="Calibri (MS)"/>
              </a:rPr>
              <a:t>compares sales across different stores, especially the top 50 stores were listed to see the top performing store.</a:t>
            </a:r>
          </a:p>
          <a:p>
            <a:pPr lvl="0">
              <a:lnSpc>
                <a:spcPts val="3359"/>
              </a:lnSpc>
              <a:spcBef>
                <a:spcPct val="0"/>
              </a:spcBef>
            </a:pPr>
            <a:r>
              <a:rPr lang="en-US" sz="2400" dirty="0">
                <a:solidFill>
                  <a:srgbClr val="1E295D"/>
                </a:solidFill>
                <a:latin typeface="Calibri (MS)"/>
                <a:ea typeface="Calibri (MS)"/>
                <a:cs typeface="Calibri (MS)"/>
                <a:sym typeface="Calibri (MS)"/>
              </a:rPr>
              <a:t>Store size vs. sales: the scatter plot </a:t>
            </a:r>
            <a:r>
              <a:rPr lang="en-US" sz="2400" dirty="0" smtClean="0">
                <a:solidFill>
                  <a:srgbClr val="1E295D"/>
                </a:solidFill>
                <a:latin typeface="Calibri (MS)"/>
                <a:ea typeface="Calibri (MS)"/>
                <a:cs typeface="Calibri (MS)"/>
                <a:sym typeface="Calibri (MS)"/>
              </a:rPr>
              <a:t>analyses </a:t>
            </a:r>
            <a:r>
              <a:rPr lang="en-US" sz="2400" dirty="0">
                <a:solidFill>
                  <a:srgbClr val="1E295D"/>
                </a:solidFill>
                <a:latin typeface="Calibri (MS)"/>
                <a:ea typeface="Calibri (MS)"/>
                <a:cs typeface="Calibri (MS)"/>
                <a:sym typeface="Calibri (MS)"/>
              </a:rPr>
              <a:t>to determine if store size (square </a:t>
            </a:r>
            <a:r>
              <a:rPr lang="en-US" sz="2400" dirty="0" smtClean="0">
                <a:solidFill>
                  <a:srgbClr val="1E295D"/>
                </a:solidFill>
                <a:latin typeface="Calibri (MS)"/>
                <a:ea typeface="Calibri (MS)"/>
                <a:cs typeface="Calibri (MS)"/>
                <a:sym typeface="Calibri (MS)"/>
              </a:rPr>
              <a:t>meters) </a:t>
            </a:r>
            <a:r>
              <a:rPr lang="en-US" sz="2400" dirty="0">
                <a:solidFill>
                  <a:srgbClr val="1E295D"/>
                </a:solidFill>
                <a:latin typeface="Calibri (MS)"/>
                <a:ea typeface="Calibri (MS)"/>
                <a:cs typeface="Calibri (MS)"/>
                <a:sym typeface="Calibri (MS)"/>
              </a:rPr>
              <a:t>has any correlation with sales performance. It has been observed that the store size was linearly related to the sales of the </a:t>
            </a:r>
            <a:r>
              <a:rPr lang="en-US" sz="2400" dirty="0" smtClean="0">
                <a:solidFill>
                  <a:srgbClr val="1E295D"/>
                </a:solidFill>
                <a:latin typeface="Calibri (MS)"/>
                <a:ea typeface="Calibri (MS)"/>
                <a:cs typeface="Calibri (MS)"/>
                <a:sym typeface="Calibri (MS)"/>
              </a:rPr>
              <a:t>store."</a:t>
            </a:r>
            <a:endParaRPr lang="en-US" sz="2400" dirty="0">
              <a:solidFill>
                <a:srgbClr val="1E295D"/>
              </a:solidFill>
              <a:latin typeface="Calibri (MS)"/>
              <a:ea typeface="Calibri (MS)"/>
              <a:cs typeface="Calibri (MS)"/>
              <a:sym typeface="Calibri (MS)"/>
            </a:endParaRPr>
          </a:p>
        </p:txBody>
      </p:sp>
      <p:sp>
        <p:nvSpPr>
          <p:cNvPr id="13" name="TextBox 13"/>
          <p:cNvSpPr txBox="1"/>
          <p:nvPr/>
        </p:nvSpPr>
        <p:spPr>
          <a:xfrm>
            <a:off x="1024384" y="4999900"/>
            <a:ext cx="6092379" cy="469872"/>
          </a:xfrm>
          <a:prstGeom prst="rect">
            <a:avLst/>
          </a:prstGeom>
        </p:spPr>
        <p:txBody>
          <a:bodyPr lIns="0" tIns="0" rIns="0" bIns="0" rtlCol="0" anchor="t">
            <a:spAutoFit/>
          </a:bodyPr>
          <a:lstStyle/>
          <a:p>
            <a:pPr lvl="0">
              <a:lnSpc>
                <a:spcPts val="3919"/>
              </a:lnSpc>
              <a:spcBef>
                <a:spcPct val="0"/>
              </a:spcBef>
            </a:pPr>
            <a:r>
              <a:rPr lang="en-US" sz="2799" b="1" dirty="0">
                <a:solidFill>
                  <a:srgbClr val="1E295D"/>
                </a:solidFill>
                <a:latin typeface="Calibri (MS) Bold"/>
                <a:ea typeface="Calibri (MS) Bold"/>
                <a:cs typeface="Calibri (MS) Bold"/>
                <a:sym typeface="Calibri (MS) Bold"/>
              </a:rPr>
              <a:t>Store Sales Comparison</a:t>
            </a:r>
          </a:p>
        </p:txBody>
      </p:sp>
      <p:sp>
        <p:nvSpPr>
          <p:cNvPr id="16" name="Freeform 16"/>
          <p:cNvSpPr/>
          <p:nvPr/>
        </p:nvSpPr>
        <p:spPr>
          <a:xfrm>
            <a:off x="0" y="0"/>
            <a:ext cx="1413505" cy="1179894"/>
          </a:xfrm>
          <a:custGeom>
            <a:avLst/>
            <a:gdLst/>
            <a:ahLst/>
            <a:cxnLst/>
            <a:rect l="l" t="t" r="r" b="b"/>
            <a:pathLst>
              <a:path w="1413505" h="1179894">
                <a:moveTo>
                  <a:pt x="0" y="0"/>
                </a:moveTo>
                <a:lnTo>
                  <a:pt x="1413505" y="0"/>
                </a:lnTo>
                <a:lnTo>
                  <a:pt x="1413505" y="1179894"/>
                </a:lnTo>
                <a:lnTo>
                  <a:pt x="0" y="1179894"/>
                </a:lnTo>
                <a:lnTo>
                  <a:pt x="0" y="0"/>
                </a:lnTo>
                <a:close/>
              </a:path>
            </a:pathLst>
          </a:custGeom>
          <a:blipFill>
            <a:blip r:embed="rId4"/>
            <a:stretch>
              <a:fillRect l="-9156"/>
            </a:stretch>
          </a:blipFill>
        </p:spPr>
      </p:sp>
      <p:pic>
        <p:nvPicPr>
          <p:cNvPr id="17" name="Picture 16"/>
          <p:cNvPicPr>
            <a:picLocks noChangeAspect="1"/>
          </p:cNvPicPr>
          <p:nvPr/>
        </p:nvPicPr>
        <p:blipFill>
          <a:blip r:embed="rId5"/>
          <a:stretch>
            <a:fillRect/>
          </a:stretch>
        </p:blipFill>
        <p:spPr>
          <a:xfrm>
            <a:off x="163842" y="2137205"/>
            <a:ext cx="743776" cy="603556"/>
          </a:xfrm>
          <a:prstGeom prst="rect">
            <a:avLst/>
          </a:prstGeom>
        </p:spPr>
      </p:pic>
      <p:pic>
        <p:nvPicPr>
          <p:cNvPr id="18" name="Picture 17"/>
          <p:cNvPicPr>
            <a:picLocks noChangeAspect="1"/>
          </p:cNvPicPr>
          <p:nvPr/>
        </p:nvPicPr>
        <p:blipFill>
          <a:blip r:embed="rId6"/>
          <a:stretch>
            <a:fillRect/>
          </a:stretch>
        </p:blipFill>
        <p:spPr>
          <a:xfrm>
            <a:off x="8996561" y="1481444"/>
            <a:ext cx="9291439" cy="7700655"/>
          </a:xfrm>
          <a:prstGeom prst="rect">
            <a:avLst/>
          </a:prstGeom>
        </p:spPr>
      </p:pic>
      <p:pic>
        <p:nvPicPr>
          <p:cNvPr id="19" name="Picture 18"/>
          <p:cNvPicPr>
            <a:picLocks noChangeAspect="1"/>
          </p:cNvPicPr>
          <p:nvPr/>
        </p:nvPicPr>
        <p:blipFill>
          <a:blip r:embed="rId7"/>
          <a:stretch>
            <a:fillRect/>
          </a:stretch>
        </p:blipFill>
        <p:spPr>
          <a:xfrm>
            <a:off x="15697200" y="0"/>
            <a:ext cx="2590800" cy="146874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6068" y="3015884"/>
            <a:ext cx="5559148" cy="4173466"/>
            <a:chOff x="0" y="0"/>
            <a:chExt cx="1418473" cy="1083094"/>
          </a:xfrm>
        </p:grpSpPr>
        <p:sp>
          <p:nvSpPr>
            <p:cNvPr id="3" name="Freeform 3"/>
            <p:cNvSpPr/>
            <p:nvPr/>
          </p:nvSpPr>
          <p:spPr>
            <a:xfrm>
              <a:off x="0" y="0"/>
              <a:ext cx="1418473" cy="1083094"/>
            </a:xfrm>
            <a:custGeom>
              <a:avLst/>
              <a:gdLst/>
              <a:ahLst/>
              <a:cxnLst/>
              <a:rect l="l" t="t" r="r" b="b"/>
              <a:pathLst>
                <a:path w="1418473" h="1083094">
                  <a:moveTo>
                    <a:pt x="73311" y="0"/>
                  </a:moveTo>
                  <a:lnTo>
                    <a:pt x="1345161" y="0"/>
                  </a:lnTo>
                  <a:cubicBezTo>
                    <a:pt x="1364605" y="0"/>
                    <a:pt x="1383252" y="7724"/>
                    <a:pt x="1397000" y="21472"/>
                  </a:cubicBezTo>
                  <a:cubicBezTo>
                    <a:pt x="1410749" y="35221"/>
                    <a:pt x="1418473" y="53868"/>
                    <a:pt x="1418473" y="73311"/>
                  </a:cubicBezTo>
                  <a:lnTo>
                    <a:pt x="1418473" y="1009782"/>
                  </a:lnTo>
                  <a:cubicBezTo>
                    <a:pt x="1418473" y="1050271"/>
                    <a:pt x="1385650" y="1083094"/>
                    <a:pt x="1345161" y="1083094"/>
                  </a:cubicBezTo>
                  <a:lnTo>
                    <a:pt x="73311" y="1083094"/>
                  </a:lnTo>
                  <a:cubicBezTo>
                    <a:pt x="53868" y="1083094"/>
                    <a:pt x="35221" y="1075370"/>
                    <a:pt x="21472" y="1061621"/>
                  </a:cubicBezTo>
                  <a:cubicBezTo>
                    <a:pt x="7724" y="1047873"/>
                    <a:pt x="0" y="1029226"/>
                    <a:pt x="0" y="1009782"/>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4" name="TextBox 4"/>
            <p:cNvSpPr txBox="1"/>
            <p:nvPr/>
          </p:nvSpPr>
          <p:spPr>
            <a:xfrm>
              <a:off x="0" y="-152400"/>
              <a:ext cx="1418473" cy="1235494"/>
            </a:xfrm>
            <a:prstGeom prst="rect">
              <a:avLst/>
            </a:prstGeom>
          </p:spPr>
          <p:txBody>
            <a:bodyPr lIns="50800" tIns="50800" rIns="50800" bIns="50800" rtlCol="0" anchor="ctr"/>
            <a:lstStyle/>
            <a:p>
              <a:pPr algn="ctr">
                <a:lnSpc>
                  <a:spcPts val="4079"/>
                </a:lnSpc>
              </a:pPr>
              <a:endParaRPr/>
            </a:p>
          </p:txBody>
        </p:sp>
      </p:grpSp>
      <p:grpSp>
        <p:nvGrpSpPr>
          <p:cNvPr id="8" name="Group 8"/>
          <p:cNvGrpSpPr/>
          <p:nvPr/>
        </p:nvGrpSpPr>
        <p:grpSpPr>
          <a:xfrm>
            <a:off x="7034008" y="2907968"/>
            <a:ext cx="10757974" cy="5226199"/>
            <a:chOff x="0" y="0"/>
            <a:chExt cx="1833649" cy="890782"/>
          </a:xfrm>
        </p:grpSpPr>
        <p:sp>
          <p:nvSpPr>
            <p:cNvPr id="9" name="Freeform 9"/>
            <p:cNvSpPr/>
            <p:nvPr/>
          </p:nvSpPr>
          <p:spPr>
            <a:xfrm>
              <a:off x="0" y="0"/>
              <a:ext cx="1833649" cy="890782"/>
            </a:xfrm>
            <a:custGeom>
              <a:avLst/>
              <a:gdLst/>
              <a:ahLst/>
              <a:cxnLst/>
              <a:rect l="l" t="t" r="r" b="b"/>
              <a:pathLst>
                <a:path w="1833649" h="890782">
                  <a:moveTo>
                    <a:pt x="36702" y="0"/>
                  </a:moveTo>
                  <a:lnTo>
                    <a:pt x="1796947" y="0"/>
                  </a:lnTo>
                  <a:cubicBezTo>
                    <a:pt x="1806681" y="0"/>
                    <a:pt x="1816016" y="3867"/>
                    <a:pt x="1822899" y="10750"/>
                  </a:cubicBezTo>
                  <a:cubicBezTo>
                    <a:pt x="1829782" y="17633"/>
                    <a:pt x="1833649" y="26968"/>
                    <a:pt x="1833649" y="36702"/>
                  </a:cubicBezTo>
                  <a:lnTo>
                    <a:pt x="1833649" y="854081"/>
                  </a:lnTo>
                  <a:cubicBezTo>
                    <a:pt x="1833649" y="863815"/>
                    <a:pt x="1829782" y="873150"/>
                    <a:pt x="1822899" y="880033"/>
                  </a:cubicBezTo>
                  <a:cubicBezTo>
                    <a:pt x="1816016" y="886916"/>
                    <a:pt x="1806681" y="890782"/>
                    <a:pt x="1796947" y="890782"/>
                  </a:cubicBezTo>
                  <a:lnTo>
                    <a:pt x="36702" y="890782"/>
                  </a:lnTo>
                  <a:cubicBezTo>
                    <a:pt x="26968" y="890782"/>
                    <a:pt x="17633" y="886916"/>
                    <a:pt x="10750" y="880033"/>
                  </a:cubicBezTo>
                  <a:cubicBezTo>
                    <a:pt x="3867" y="873150"/>
                    <a:pt x="0" y="863815"/>
                    <a:pt x="0" y="854081"/>
                  </a:cubicBezTo>
                  <a:lnTo>
                    <a:pt x="0" y="36702"/>
                  </a:lnTo>
                  <a:cubicBezTo>
                    <a:pt x="0" y="26968"/>
                    <a:pt x="3867" y="17633"/>
                    <a:pt x="10750" y="10750"/>
                  </a:cubicBezTo>
                  <a:cubicBezTo>
                    <a:pt x="17633" y="3867"/>
                    <a:pt x="26968" y="0"/>
                    <a:pt x="36702" y="0"/>
                  </a:cubicBezTo>
                  <a:close/>
                </a:path>
              </a:pathLst>
            </a:custGeom>
            <a:solidFill>
              <a:srgbClr val="DBE5EA"/>
            </a:solidFill>
          </p:spPr>
        </p:sp>
        <p:sp>
          <p:nvSpPr>
            <p:cNvPr id="10" name="TextBox 10"/>
            <p:cNvSpPr txBox="1"/>
            <p:nvPr/>
          </p:nvSpPr>
          <p:spPr>
            <a:xfrm>
              <a:off x="0" y="-152400"/>
              <a:ext cx="1833649" cy="1043182"/>
            </a:xfrm>
            <a:prstGeom prst="rect">
              <a:avLst/>
            </a:prstGeom>
          </p:spPr>
          <p:txBody>
            <a:bodyPr lIns="50800" tIns="50800" rIns="50800" bIns="50800" rtlCol="0" anchor="ctr"/>
            <a:lstStyle/>
            <a:p>
              <a:pPr algn="ctr">
                <a:lnSpc>
                  <a:spcPts val="4079"/>
                </a:lnSpc>
              </a:pPr>
              <a:endParaRPr/>
            </a:p>
          </p:txBody>
        </p:sp>
      </p:grpSp>
      <p:sp>
        <p:nvSpPr>
          <p:cNvPr id="11" name="AutoShape 11"/>
          <p:cNvSpPr/>
          <p:nvPr/>
        </p:nvSpPr>
        <p:spPr>
          <a:xfrm>
            <a:off x="1028700" y="9848548"/>
            <a:ext cx="8114971" cy="0"/>
          </a:xfrm>
          <a:prstGeom prst="line">
            <a:avLst/>
          </a:prstGeom>
          <a:ln w="76200" cap="flat">
            <a:solidFill>
              <a:srgbClr val="7C92C0"/>
            </a:solidFill>
            <a:prstDash val="solid"/>
            <a:headEnd type="none" w="sm" len="sm"/>
            <a:tailEnd type="none" w="sm" len="sm"/>
          </a:ln>
        </p:spPr>
      </p:sp>
      <p:sp>
        <p:nvSpPr>
          <p:cNvPr id="12" name="Freeform 12"/>
          <p:cNvSpPr/>
          <p:nvPr/>
        </p:nvSpPr>
        <p:spPr>
          <a:xfrm>
            <a:off x="9603642" y="9589640"/>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AutoShape 14"/>
          <p:cNvSpPr/>
          <p:nvPr/>
        </p:nvSpPr>
        <p:spPr>
          <a:xfrm>
            <a:off x="9144329" y="552450"/>
            <a:ext cx="8114971" cy="0"/>
          </a:xfrm>
          <a:prstGeom prst="line">
            <a:avLst/>
          </a:prstGeom>
          <a:ln w="76200" cap="flat">
            <a:solidFill>
              <a:srgbClr val="7C92C0"/>
            </a:solidFill>
            <a:prstDash val="solid"/>
            <a:headEnd type="none" w="sm" len="sm"/>
            <a:tailEnd type="none" w="sm" len="sm"/>
          </a:ln>
        </p:spPr>
      </p:sp>
      <p:sp>
        <p:nvSpPr>
          <p:cNvPr id="15" name="Freeform 15"/>
          <p:cNvSpPr/>
          <p:nvPr/>
        </p:nvSpPr>
        <p:spPr>
          <a:xfrm>
            <a:off x="5632336" y="369742"/>
            <a:ext cx="2968854" cy="441617"/>
          </a:xfrm>
          <a:custGeom>
            <a:avLst/>
            <a:gdLst/>
            <a:ahLst/>
            <a:cxnLst/>
            <a:rect l="l" t="t" r="r" b="b"/>
            <a:pathLst>
              <a:path w="2968854" h="441617">
                <a:moveTo>
                  <a:pt x="0" y="0"/>
                </a:moveTo>
                <a:lnTo>
                  <a:pt x="2968853" y="0"/>
                </a:lnTo>
                <a:lnTo>
                  <a:pt x="2968853" y="441616"/>
                </a:lnTo>
                <a:lnTo>
                  <a:pt x="0" y="441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7" name="TextBox 17"/>
          <p:cNvSpPr txBox="1"/>
          <p:nvPr/>
        </p:nvSpPr>
        <p:spPr>
          <a:xfrm>
            <a:off x="152400" y="1254226"/>
            <a:ext cx="7696200" cy="1154162"/>
          </a:xfrm>
          <a:prstGeom prst="rect">
            <a:avLst/>
          </a:prstGeom>
        </p:spPr>
        <p:txBody>
          <a:bodyPr wrap="square" lIns="0" tIns="0" rIns="0" bIns="0" rtlCol="0" anchor="t">
            <a:spAutoFit/>
          </a:bodyPr>
          <a:lstStyle/>
          <a:p>
            <a:pPr lvl="0">
              <a:lnSpc>
                <a:spcPts val="8959"/>
              </a:lnSpc>
              <a:spcBef>
                <a:spcPct val="0"/>
              </a:spcBef>
            </a:pPr>
            <a:r>
              <a:rPr lang="en-US" sz="2799" b="1" dirty="0">
                <a:solidFill>
                  <a:srgbClr val="1E295D"/>
                </a:solidFill>
                <a:latin typeface="Calibri (MS) Bold"/>
                <a:ea typeface="Calibri (MS) Bold"/>
                <a:cs typeface="Calibri (MS) Bold"/>
                <a:sym typeface="Calibri (MS) Bold Italics"/>
              </a:rPr>
              <a:t>Subcategories Sales </a:t>
            </a:r>
            <a:r>
              <a:rPr lang="en-US" sz="2799" b="1" dirty="0" smtClean="0">
                <a:solidFill>
                  <a:srgbClr val="1E295D"/>
                </a:solidFill>
                <a:latin typeface="Calibri (MS) Bold"/>
                <a:ea typeface="Calibri (MS) Bold"/>
                <a:cs typeface="Calibri (MS) Bold"/>
                <a:sym typeface="Calibri (MS) Bold Italics"/>
              </a:rPr>
              <a:t>Comparison </a:t>
            </a:r>
            <a:r>
              <a:rPr lang="en-US" sz="2799" b="1" dirty="0">
                <a:solidFill>
                  <a:srgbClr val="1E295D"/>
                </a:solidFill>
                <a:latin typeface="Calibri (MS) Bold"/>
                <a:ea typeface="Calibri (MS) Bold"/>
                <a:cs typeface="Calibri (MS) Bold"/>
                <a:sym typeface="Calibri (MS) Bold Italics"/>
              </a:rPr>
              <a:t>With Profit </a:t>
            </a:r>
          </a:p>
        </p:txBody>
      </p:sp>
      <p:sp>
        <p:nvSpPr>
          <p:cNvPr id="18" name="TextBox 18"/>
          <p:cNvSpPr txBox="1"/>
          <p:nvPr/>
        </p:nvSpPr>
        <p:spPr>
          <a:xfrm>
            <a:off x="546068" y="3463683"/>
            <a:ext cx="5559148" cy="2872581"/>
          </a:xfrm>
          <a:prstGeom prst="rect">
            <a:avLst/>
          </a:prstGeom>
        </p:spPr>
        <p:txBody>
          <a:bodyPr wrap="square" lIns="0" tIns="0" rIns="0" bIns="0" rtlCol="0" anchor="t">
            <a:spAutoFit/>
          </a:bodyPr>
          <a:lstStyle/>
          <a:p>
            <a:pPr marL="518160" lvl="1" indent="-259080">
              <a:lnSpc>
                <a:spcPts val="3168"/>
              </a:lnSpc>
              <a:buFont typeface="Arial"/>
              <a:buChar char="•"/>
            </a:pPr>
            <a:r>
              <a:rPr lang="en-US" sz="2800" dirty="0">
                <a:solidFill>
                  <a:srgbClr val="1E295D"/>
                </a:solidFill>
                <a:latin typeface="Calibri (MS)"/>
                <a:ea typeface="Calibri (MS)"/>
                <a:cs typeface="Calibri (MS)"/>
                <a:sym typeface="Calibri (MS)"/>
              </a:rPr>
              <a:t>"The chart </a:t>
            </a:r>
            <a:r>
              <a:rPr lang="en-US" sz="2800" dirty="0" smtClean="0">
                <a:solidFill>
                  <a:srgbClr val="1E295D"/>
                </a:solidFill>
                <a:latin typeface="Calibri (MS)"/>
                <a:ea typeface="Calibri (MS)"/>
                <a:cs typeface="Calibri (MS)"/>
                <a:sym typeface="Calibri (MS)"/>
              </a:rPr>
              <a:t>compares between subcategories sales </a:t>
            </a:r>
            <a:r>
              <a:rPr lang="en-US" sz="2800" dirty="0">
                <a:solidFill>
                  <a:srgbClr val="1E295D"/>
                </a:solidFill>
                <a:latin typeface="Calibri (MS)"/>
                <a:ea typeface="Calibri (MS)"/>
                <a:cs typeface="Calibri (MS)"/>
                <a:sym typeface="Calibri (MS)"/>
              </a:rPr>
              <a:t>across </a:t>
            </a:r>
            <a:r>
              <a:rPr lang="en-US" sz="2800" dirty="0" smtClean="0">
                <a:solidFill>
                  <a:srgbClr val="1E295D"/>
                </a:solidFill>
                <a:latin typeface="Calibri (MS)"/>
                <a:ea typeface="Calibri (MS)"/>
                <a:cs typeface="Calibri (MS)"/>
                <a:sym typeface="Calibri (MS)"/>
              </a:rPr>
              <a:t> years , the top highest subcategories sales are computer desktop and movie DVD </a:t>
            </a:r>
          </a:p>
          <a:p>
            <a:pPr marL="518160" lvl="1" indent="-259080">
              <a:lnSpc>
                <a:spcPts val="3168"/>
              </a:lnSpc>
              <a:buFont typeface="Arial"/>
              <a:buChar char="•"/>
            </a:pPr>
            <a:r>
              <a:rPr lang="en-US" sz="2800" dirty="0" smtClean="0">
                <a:solidFill>
                  <a:srgbClr val="1E295D"/>
                </a:solidFill>
                <a:latin typeface="Calibri (MS)"/>
                <a:ea typeface="Calibri (MS)"/>
                <a:cs typeface="Calibri (MS)"/>
                <a:sym typeface="Calibri (MS)"/>
              </a:rPr>
              <a:t>also the profit from sales compression across ."</a:t>
            </a:r>
            <a:endParaRPr lang="en-US" sz="2800" dirty="0">
              <a:solidFill>
                <a:srgbClr val="1E295D"/>
              </a:solidFill>
              <a:latin typeface="Calibri (MS)"/>
              <a:ea typeface="Calibri (MS)"/>
              <a:cs typeface="Calibri (MS)"/>
              <a:sym typeface="Calibri (MS)"/>
            </a:endParaRPr>
          </a:p>
        </p:txBody>
      </p:sp>
      <p:sp>
        <p:nvSpPr>
          <p:cNvPr id="22" name="Freeform 22"/>
          <p:cNvSpPr/>
          <p:nvPr/>
        </p:nvSpPr>
        <p:spPr>
          <a:xfrm>
            <a:off x="0" y="0"/>
            <a:ext cx="1413505" cy="1179894"/>
          </a:xfrm>
          <a:custGeom>
            <a:avLst/>
            <a:gdLst/>
            <a:ahLst/>
            <a:cxnLst/>
            <a:rect l="l" t="t" r="r" b="b"/>
            <a:pathLst>
              <a:path w="1413505" h="1179894">
                <a:moveTo>
                  <a:pt x="0" y="0"/>
                </a:moveTo>
                <a:lnTo>
                  <a:pt x="1413505" y="0"/>
                </a:lnTo>
                <a:lnTo>
                  <a:pt x="1413505" y="1179894"/>
                </a:lnTo>
                <a:lnTo>
                  <a:pt x="0" y="1179894"/>
                </a:lnTo>
                <a:lnTo>
                  <a:pt x="0" y="0"/>
                </a:lnTo>
                <a:close/>
              </a:path>
            </a:pathLst>
          </a:custGeom>
          <a:blipFill>
            <a:blip r:embed="rId4"/>
            <a:stretch>
              <a:fillRect l="-9156"/>
            </a:stretch>
          </a:blipFill>
        </p:spPr>
      </p:sp>
      <p:pic>
        <p:nvPicPr>
          <p:cNvPr id="23" name="Picture 22"/>
          <p:cNvPicPr>
            <a:picLocks noChangeAspect="1"/>
          </p:cNvPicPr>
          <p:nvPr/>
        </p:nvPicPr>
        <p:blipFill>
          <a:blip r:embed="rId5"/>
          <a:stretch>
            <a:fillRect/>
          </a:stretch>
        </p:blipFill>
        <p:spPr>
          <a:xfrm>
            <a:off x="7053058" y="2931557"/>
            <a:ext cx="10738924" cy="5202610"/>
          </a:xfrm>
          <a:prstGeom prst="rect">
            <a:avLst/>
          </a:prstGeom>
        </p:spPr>
      </p:pic>
      <p:pic>
        <p:nvPicPr>
          <p:cNvPr id="24" name="Picture 23"/>
          <p:cNvPicPr>
            <a:picLocks noChangeAspect="1"/>
          </p:cNvPicPr>
          <p:nvPr/>
        </p:nvPicPr>
        <p:blipFill>
          <a:blip r:embed="rId6"/>
          <a:stretch>
            <a:fillRect/>
          </a:stretch>
        </p:blipFill>
        <p:spPr>
          <a:xfrm>
            <a:off x="10668000" y="811359"/>
            <a:ext cx="7123982" cy="189374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329" y="552450"/>
            <a:ext cx="8114971" cy="0"/>
          </a:xfrm>
          <a:prstGeom prst="line">
            <a:avLst/>
          </a:prstGeom>
          <a:ln w="76200" cap="flat">
            <a:solidFill>
              <a:srgbClr val="7C92C0"/>
            </a:solidFill>
            <a:prstDash val="solid"/>
            <a:headEnd type="none" w="sm" len="sm"/>
            <a:tailEnd type="none" w="sm" len="sm"/>
          </a:ln>
        </p:spPr>
      </p:sp>
      <p:sp>
        <p:nvSpPr>
          <p:cNvPr id="3" name="Freeform 3"/>
          <p:cNvSpPr/>
          <p:nvPr/>
        </p:nvSpPr>
        <p:spPr>
          <a:xfrm>
            <a:off x="5632336" y="369742"/>
            <a:ext cx="2968854" cy="441617"/>
          </a:xfrm>
          <a:custGeom>
            <a:avLst/>
            <a:gdLst/>
            <a:ahLst/>
            <a:cxnLst/>
            <a:rect l="l" t="t" r="r" b="b"/>
            <a:pathLst>
              <a:path w="2968854" h="441617">
                <a:moveTo>
                  <a:pt x="0" y="0"/>
                </a:moveTo>
                <a:lnTo>
                  <a:pt x="2968853" y="0"/>
                </a:lnTo>
                <a:lnTo>
                  <a:pt x="2968853" y="441616"/>
                </a:lnTo>
                <a:lnTo>
                  <a:pt x="0" y="441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30807" y="1424609"/>
            <a:ext cx="697893" cy="749230"/>
          </a:xfrm>
          <a:custGeom>
            <a:avLst/>
            <a:gdLst/>
            <a:ahLst/>
            <a:cxnLst/>
            <a:rect l="l" t="t" r="r" b="b"/>
            <a:pathLst>
              <a:path w="697893" h="749230">
                <a:moveTo>
                  <a:pt x="0" y="0"/>
                </a:moveTo>
                <a:lnTo>
                  <a:pt x="697893" y="0"/>
                </a:lnTo>
                <a:lnTo>
                  <a:pt x="697893" y="749230"/>
                </a:lnTo>
                <a:lnTo>
                  <a:pt x="0" y="74923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AutoShape 5"/>
          <p:cNvSpPr/>
          <p:nvPr/>
        </p:nvSpPr>
        <p:spPr>
          <a:xfrm>
            <a:off x="1028700" y="9848548"/>
            <a:ext cx="8114971" cy="0"/>
          </a:xfrm>
          <a:prstGeom prst="line">
            <a:avLst/>
          </a:prstGeom>
          <a:ln w="76200" cap="flat">
            <a:solidFill>
              <a:srgbClr val="7C92C0"/>
            </a:solidFill>
            <a:prstDash val="solid"/>
            <a:headEnd type="none" w="sm" len="sm"/>
            <a:tailEnd type="none" w="sm" len="sm"/>
          </a:ln>
        </p:spPr>
      </p:sp>
      <p:sp>
        <p:nvSpPr>
          <p:cNvPr id="6" name="Freeform 6"/>
          <p:cNvSpPr/>
          <p:nvPr/>
        </p:nvSpPr>
        <p:spPr>
          <a:xfrm>
            <a:off x="9603642" y="9589640"/>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1143000" y="1048385"/>
            <a:ext cx="11534821" cy="12376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1E295D"/>
                </a:solidFill>
                <a:latin typeface="Calibri (MS) Bold Italics"/>
                <a:ea typeface="Calibri (MS) Bold Italics"/>
                <a:cs typeface="Calibri (MS) Bold Italics"/>
                <a:sym typeface="Calibri (MS) Bold Italics"/>
              </a:rPr>
              <a:t>Conclusion</a:t>
            </a:r>
          </a:p>
        </p:txBody>
      </p:sp>
      <p:sp>
        <p:nvSpPr>
          <p:cNvPr id="9" name="TextBox 9"/>
          <p:cNvSpPr txBox="1"/>
          <p:nvPr/>
        </p:nvSpPr>
        <p:spPr>
          <a:xfrm>
            <a:off x="139700" y="2313413"/>
            <a:ext cx="12128499" cy="6663363"/>
          </a:xfrm>
          <a:prstGeom prst="rect">
            <a:avLst/>
          </a:prstGeom>
        </p:spPr>
        <p:txBody>
          <a:bodyPr wrap="square" lIns="0" tIns="0" rIns="0" bIns="0" rtlCol="0" anchor="t">
            <a:spAutoFit/>
          </a:bodyPr>
          <a:lstStyle/>
          <a:p>
            <a:pPr lvl="0">
              <a:lnSpc>
                <a:spcPts val="4759"/>
              </a:lnSpc>
            </a:pPr>
            <a:r>
              <a:rPr lang="en-US" sz="2600" b="1" dirty="0">
                <a:solidFill>
                  <a:srgbClr val="1E295D"/>
                </a:solidFill>
                <a:latin typeface="Calibri (MS) Bold"/>
                <a:ea typeface="Calibri (MS) Bold"/>
                <a:cs typeface="Calibri (MS) Bold"/>
                <a:sym typeface="Calibri (MS) Bold"/>
              </a:rPr>
              <a:t>In summary, by focusing on tailored strategies for different customer </a:t>
            </a:r>
            <a:r>
              <a:rPr lang="en-US" sz="2600" b="1" dirty="0" smtClean="0">
                <a:solidFill>
                  <a:srgbClr val="1E295D"/>
                </a:solidFill>
                <a:latin typeface="Calibri (MS) Bold"/>
                <a:ea typeface="Calibri (MS) Bold"/>
                <a:cs typeface="Calibri (MS) Bold"/>
                <a:sym typeface="Calibri (MS) Bold"/>
              </a:rPr>
              <a:t>segments, the </a:t>
            </a:r>
            <a:r>
              <a:rPr lang="en-US" sz="2600" b="1" dirty="0">
                <a:solidFill>
                  <a:srgbClr val="1E295D"/>
                </a:solidFill>
                <a:latin typeface="Calibri (MS) Bold"/>
                <a:ea typeface="Calibri (MS) Bold"/>
                <a:cs typeface="Calibri (MS) Bold"/>
                <a:sym typeface="Calibri (MS) Bold"/>
              </a:rPr>
              <a:t>comprehensive analysis of Global </a:t>
            </a:r>
            <a:r>
              <a:rPr lang="en-US" sz="2600" b="1" dirty="0" smtClean="0">
                <a:solidFill>
                  <a:srgbClr val="1E295D"/>
                </a:solidFill>
                <a:latin typeface="Calibri (MS) Bold"/>
                <a:ea typeface="Calibri (MS) Bold"/>
                <a:cs typeface="Calibri (MS) Bold"/>
                <a:sym typeface="Calibri (MS) Bold"/>
              </a:rPr>
              <a:t>Electronics, </a:t>
            </a:r>
            <a:r>
              <a:rPr lang="en-US" sz="2600" b="1" dirty="0">
                <a:solidFill>
                  <a:srgbClr val="1E295D"/>
                </a:solidFill>
                <a:latin typeface="Calibri (MS) Bold"/>
                <a:ea typeface="Calibri (MS) Bold"/>
                <a:cs typeface="Calibri (MS) Bold"/>
                <a:sym typeface="Calibri (MS) Bold"/>
              </a:rPr>
              <a:t>product, sales, and store data has provided valuable insights into key customer segments, top-performing products, and stores. </a:t>
            </a:r>
            <a:endParaRPr lang="en-US" sz="2600" b="1" dirty="0" smtClean="0">
              <a:solidFill>
                <a:srgbClr val="1E295D"/>
              </a:solidFill>
              <a:latin typeface="Calibri (MS) Bold"/>
              <a:ea typeface="Calibri (MS) Bold"/>
              <a:cs typeface="Calibri (MS) Bold"/>
              <a:sym typeface="Calibri (MS) Bold"/>
            </a:endParaRPr>
          </a:p>
          <a:p>
            <a:pPr lvl="0">
              <a:lnSpc>
                <a:spcPct val="150000"/>
              </a:lnSpc>
            </a:pPr>
            <a:r>
              <a:rPr lang="en-US" sz="2600" b="1" dirty="0" smtClean="0">
                <a:solidFill>
                  <a:srgbClr val="1E295D"/>
                </a:solidFill>
                <a:latin typeface="Calibri (MS) Bold"/>
                <a:ea typeface="Calibri (MS) Bold"/>
                <a:cs typeface="Calibri (MS) Bold"/>
                <a:sym typeface="Calibri (MS) Bold"/>
              </a:rPr>
              <a:t>This </a:t>
            </a:r>
            <a:r>
              <a:rPr lang="en-US" sz="2600" b="1" dirty="0">
                <a:solidFill>
                  <a:srgbClr val="1E295D"/>
                </a:solidFill>
                <a:latin typeface="Calibri (MS) Bold"/>
                <a:ea typeface="Calibri (MS) Bold"/>
                <a:cs typeface="Calibri (MS) Bold"/>
                <a:sym typeface="Calibri (MS) Bold"/>
              </a:rPr>
              <a:t>analysis has highlighted the significant impact of currency exchange rates on sales and provided actionable recommendations for tailored marketing campaigns, optimized inventory management, enhanced international pricing strategies, and improved store operations. By implementing these recommendations, Global Electronics can enhance customer satisfaction, streamline operations, and drive business growth. The strategic focus on data analytics and sustainable practices will ensure the company remains competitive and responsive to market trends and customer </a:t>
            </a:r>
            <a:r>
              <a:rPr lang="en-US" sz="2600" b="1" dirty="0" smtClean="0">
                <a:solidFill>
                  <a:srgbClr val="1E295D"/>
                </a:solidFill>
                <a:latin typeface="Calibri (MS) Bold"/>
                <a:ea typeface="Calibri (MS) Bold"/>
                <a:cs typeface="Calibri (MS) Bold"/>
                <a:sym typeface="Calibri (MS) Bold"/>
              </a:rPr>
              <a:t>needs and expectations ”</a:t>
            </a:r>
            <a:endParaRPr lang="en-US" sz="2600" b="1" dirty="0">
              <a:solidFill>
                <a:srgbClr val="1E295D"/>
              </a:solidFill>
              <a:latin typeface="Calibri (MS) Bold"/>
              <a:ea typeface="Calibri (MS) Bold"/>
              <a:cs typeface="Calibri (MS) Bold"/>
              <a:sym typeface="Calibri (MS) Bold"/>
            </a:endParaRPr>
          </a:p>
        </p:txBody>
      </p:sp>
      <p:sp>
        <p:nvSpPr>
          <p:cNvPr id="10" name="Freeform 10"/>
          <p:cNvSpPr/>
          <p:nvPr/>
        </p:nvSpPr>
        <p:spPr>
          <a:xfrm>
            <a:off x="0" y="0"/>
            <a:ext cx="1413505" cy="1179894"/>
          </a:xfrm>
          <a:custGeom>
            <a:avLst/>
            <a:gdLst/>
            <a:ahLst/>
            <a:cxnLst/>
            <a:rect l="l" t="t" r="r" b="b"/>
            <a:pathLst>
              <a:path w="1413505" h="1179894">
                <a:moveTo>
                  <a:pt x="0" y="0"/>
                </a:moveTo>
                <a:lnTo>
                  <a:pt x="1413505" y="0"/>
                </a:lnTo>
                <a:lnTo>
                  <a:pt x="1413505" y="1179894"/>
                </a:lnTo>
                <a:lnTo>
                  <a:pt x="0" y="1179894"/>
                </a:lnTo>
                <a:lnTo>
                  <a:pt x="0" y="0"/>
                </a:lnTo>
                <a:close/>
              </a:path>
            </a:pathLst>
          </a:custGeom>
          <a:blipFill>
            <a:blip r:embed="rId6"/>
            <a:stretch>
              <a:fillRect l="-9156"/>
            </a:stretch>
          </a:blipFill>
        </p:spPr>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44400" y="1179894"/>
            <a:ext cx="5984990" cy="800220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42710" y="2988664"/>
            <a:ext cx="11402580" cy="3566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1E295D"/>
                </a:solidFill>
                <a:latin typeface="Calibri (MS) Bold Italics"/>
                <a:ea typeface="Calibri (MS) Bold Italics"/>
                <a:cs typeface="Calibri (MS) Bold Italics"/>
                <a:sym typeface="Calibri (MS) Bold Italics"/>
              </a:rPr>
              <a:t>Thank you</a:t>
            </a:r>
          </a:p>
        </p:txBody>
      </p:sp>
      <p:sp>
        <p:nvSpPr>
          <p:cNvPr id="3" name="AutoShape 3"/>
          <p:cNvSpPr/>
          <p:nvPr/>
        </p:nvSpPr>
        <p:spPr>
          <a:xfrm>
            <a:off x="5897880" y="2215083"/>
            <a:ext cx="6492240" cy="0"/>
          </a:xfrm>
          <a:prstGeom prst="line">
            <a:avLst/>
          </a:prstGeom>
          <a:ln w="76200" cap="flat">
            <a:solidFill>
              <a:srgbClr val="7C92C0"/>
            </a:solidFill>
            <a:prstDash val="solid"/>
            <a:headEnd type="none" w="sm" len="sm"/>
            <a:tailEnd type="none" w="sm" len="sm"/>
          </a:ln>
        </p:spPr>
      </p:sp>
      <p:sp>
        <p:nvSpPr>
          <p:cNvPr id="5" name="AutoShape 5"/>
          <p:cNvSpPr/>
          <p:nvPr/>
        </p:nvSpPr>
        <p:spPr>
          <a:xfrm>
            <a:off x="5897880" y="8159883"/>
            <a:ext cx="6492240" cy="0"/>
          </a:xfrm>
          <a:prstGeom prst="line">
            <a:avLst/>
          </a:prstGeom>
          <a:ln w="76200" cap="flat">
            <a:solidFill>
              <a:srgbClr val="7C92C0"/>
            </a:solidFill>
            <a:prstDash val="solid"/>
            <a:headEnd type="none" w="sm" len="sm"/>
            <a:tailEnd type="none" w="sm" len="sm"/>
          </a:ln>
        </p:spPr>
      </p:sp>
      <p:sp>
        <p:nvSpPr>
          <p:cNvPr id="7" name="Freeform 7"/>
          <p:cNvSpPr/>
          <p:nvPr/>
        </p:nvSpPr>
        <p:spPr>
          <a:xfrm>
            <a:off x="0" y="0"/>
            <a:ext cx="1413505" cy="1179894"/>
          </a:xfrm>
          <a:custGeom>
            <a:avLst/>
            <a:gdLst/>
            <a:ahLst/>
            <a:cxnLst/>
            <a:rect l="l" t="t" r="r" b="b"/>
            <a:pathLst>
              <a:path w="1413505" h="1179894">
                <a:moveTo>
                  <a:pt x="0" y="0"/>
                </a:moveTo>
                <a:lnTo>
                  <a:pt x="1413505" y="0"/>
                </a:lnTo>
                <a:lnTo>
                  <a:pt x="1413505" y="1179894"/>
                </a:lnTo>
                <a:lnTo>
                  <a:pt x="0" y="1179894"/>
                </a:lnTo>
                <a:lnTo>
                  <a:pt x="0" y="0"/>
                </a:lnTo>
                <a:close/>
              </a:path>
            </a:pathLst>
          </a:custGeom>
          <a:blipFill>
            <a:blip r:embed="rId2"/>
            <a:stretch>
              <a:fillRect l="-9156"/>
            </a:stretch>
          </a:blipFill>
        </p:spPr>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9156"/>
          </a:stretch>
        </a:blipFill>
      </a:spPr>
      <a:bodyPr/>
      <a:lstStyle/>
    </a:spDef>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835</TotalTime>
  <Words>719</Words>
  <Application>Microsoft Office PowerPoint</Application>
  <PresentationFormat>Custom</PresentationFormat>
  <Paragraphs>54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 (MS) Bold Italics</vt:lpstr>
      <vt:lpstr>Arial</vt:lpstr>
      <vt:lpstr>Gill Sans MT</vt:lpstr>
      <vt:lpstr>Calibri (MS)</vt:lpstr>
      <vt:lpstr>Calibri (MS) Bold</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Enhancing Sales Strategy Presentation</dc:title>
  <dc:creator>Maged</dc:creator>
  <cp:lastModifiedBy>Maged Abed elrazik</cp:lastModifiedBy>
  <cp:revision>34</cp:revision>
  <dcterms:created xsi:type="dcterms:W3CDTF">2006-08-16T00:00:00Z</dcterms:created>
  <dcterms:modified xsi:type="dcterms:W3CDTF">2024-10-16T21:29:04Z</dcterms:modified>
  <dc:identifier>DAGPJ58zy1Q</dc:identifier>
</cp:coreProperties>
</file>